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94" r:id="rId4"/>
    <p:sldMasterId id="2147483711" r:id="rId5"/>
  </p:sldMasterIdLst>
  <p:notesMasterIdLst>
    <p:notesMasterId r:id="rId44"/>
  </p:notesMasterIdLst>
  <p:sldIdLst>
    <p:sldId id="256" r:id="rId6"/>
    <p:sldId id="314" r:id="rId7"/>
    <p:sldId id="427" r:id="rId8"/>
    <p:sldId id="326" r:id="rId9"/>
    <p:sldId id="408" r:id="rId10"/>
    <p:sldId id="416" r:id="rId11"/>
    <p:sldId id="267" r:id="rId12"/>
    <p:sldId id="407" r:id="rId13"/>
    <p:sldId id="301" r:id="rId14"/>
    <p:sldId id="270" r:id="rId15"/>
    <p:sldId id="269" r:id="rId16"/>
    <p:sldId id="406" r:id="rId17"/>
    <p:sldId id="310" r:id="rId18"/>
    <p:sldId id="421" r:id="rId19"/>
    <p:sldId id="420" r:id="rId20"/>
    <p:sldId id="419" r:id="rId21"/>
    <p:sldId id="418" r:id="rId22"/>
    <p:sldId id="417" r:id="rId23"/>
    <p:sldId id="422" r:id="rId24"/>
    <p:sldId id="424" r:id="rId25"/>
    <p:sldId id="423" r:id="rId26"/>
    <p:sldId id="426" r:id="rId27"/>
    <p:sldId id="277" r:id="rId28"/>
    <p:sldId id="278" r:id="rId29"/>
    <p:sldId id="432" r:id="rId30"/>
    <p:sldId id="312" r:id="rId31"/>
    <p:sldId id="438" r:id="rId32"/>
    <p:sldId id="437" r:id="rId33"/>
    <p:sldId id="313" r:id="rId34"/>
    <p:sldId id="383" r:id="rId35"/>
    <p:sldId id="433" r:id="rId36"/>
    <p:sldId id="434" r:id="rId37"/>
    <p:sldId id="435" r:id="rId38"/>
    <p:sldId id="436" r:id="rId39"/>
    <p:sldId id="428" r:id="rId40"/>
    <p:sldId id="429" r:id="rId41"/>
    <p:sldId id="430" r:id="rId42"/>
    <p:sldId id="431" r:id="rId43"/>
  </p:sldIdLst>
  <p:sldSz cx="9144000" cy="6858000" type="screen4x3"/>
  <p:notesSz cx="6858000" cy="9144000"/>
  <p:defaultTextStyle>
    <a:defPPr>
      <a:defRPr lang="en-US"/>
    </a:defPPr>
    <a:lvl1pPr marL="0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60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80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00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19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7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3" algn="l" defTabSz="4570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458"/>
    <a:srgbClr val="269DD8"/>
    <a:srgbClr val="1998D7"/>
    <a:srgbClr val="15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249" autoAdjust="0"/>
  </p:normalViewPr>
  <p:slideViewPr>
    <p:cSldViewPr snapToGrid="0" snapToObjects="1">
      <p:cViewPr varScale="1">
        <p:scale>
          <a:sx n="69" d="100"/>
          <a:sy n="69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246C-D12D-4047-BDBD-B2568FB1F6A2}" type="datetimeFigureOut">
              <a:rPr lang="es-CR" smtClean="0"/>
              <a:t>13/7/2020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6B808-0C39-40FF-BF95-7EAF33C43ECA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319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6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8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0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9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7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53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Perido de espera 30 días.</a:t>
            </a:r>
          </a:p>
          <a:p>
            <a:r>
              <a:rPr lang="es-CR" dirty="0"/>
              <a:t>Algunas enfermedades tienen periodo de espera de 10 meses como Asma,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amígdalas o adenoides, tiroides, etc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4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7588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16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17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18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19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Agregar</a:t>
            </a:r>
            <a:r>
              <a:rPr lang="es-ES_tradnl" baseline="0" dirty="0"/>
              <a:t> leyenda.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08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21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348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Agregar</a:t>
            </a:r>
            <a:r>
              <a:rPr lang="es-ES_tradnl" baseline="0" dirty="0"/>
              <a:t> leyenda.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08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960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Perido de espera 30 días.</a:t>
            </a:r>
          </a:p>
          <a:p>
            <a:r>
              <a:rPr lang="es-CR" dirty="0"/>
              <a:t>Algunas enfermedades tienen periodo de espera de 10 meses como Asma,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amígdalas o adenoides, tiroides, etc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5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2339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Perido de espera 30 días.</a:t>
            </a:r>
          </a:p>
          <a:p>
            <a:r>
              <a:rPr lang="es-CR" dirty="0"/>
              <a:t>Algunas enfermedades tienen periodo de espera de 10 meses como Asma,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amígdalas o adenoides, tiroides, etc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6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2339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Perido de espera 30 días.</a:t>
            </a:r>
          </a:p>
          <a:p>
            <a:r>
              <a:rPr lang="es-CR" dirty="0"/>
              <a:t>Algunas enfermedades tienen periodo de espera de 10 meses como Asma,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amígdalas o adenoides, tiroides, etc</a:t>
            </a:r>
            <a:endParaRPr lang="es-CR" dirty="0"/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7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8650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8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5393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12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11212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13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14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Ambos chequeos se deben de pre-autorizar antes de su uso.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oftalmológico, se puede realizar 30 días después del ingreso, se hace cada año. Todo el grupo.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Chequeo General, se puede hacer un año después del ingreso, se hace cada año.</a:t>
            </a:r>
          </a:p>
          <a:p>
            <a:r>
              <a:rPr lang="es-CR" sz="1200" i="0" kern="1200" dirty="0">
                <a:solidFill>
                  <a:srgbClr val="FFFFFF"/>
                </a:solidFill>
                <a:latin typeface="Raleway"/>
                <a:ea typeface="+mn-ea"/>
                <a:cs typeface="Times New Roman"/>
              </a:rPr>
              <a:t>Compra de lentes, $100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B808-0C39-40FF-BF95-7EAF33C43ECA}" type="slidenum">
              <a:rPr lang="es-CR" smtClean="0"/>
              <a:t>15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875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3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9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812726" y="1151930"/>
            <a:ext cx="5518548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3545087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640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000270" y="473274"/>
            <a:ext cx="5143501" cy="4152306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812726" y="4723806"/>
            <a:ext cx="5518548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5732860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877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812726" y="2268141"/>
            <a:ext cx="5518548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311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4" y="446502"/>
            <a:ext cx="2812852" cy="5777509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21845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9132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8881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8099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4" y="1821658"/>
            <a:ext cx="2812852" cy="4420197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21658"/>
            <a:ext cx="2812852" cy="4420197"/>
          </a:xfrm>
          <a:prstGeom prst="rect">
            <a:avLst/>
          </a:prstGeom>
        </p:spPr>
        <p:txBody>
          <a:bodyPr/>
          <a:lstStyle>
            <a:lvl1pPr marL="195323" indent="-195323">
              <a:spcBef>
                <a:spcPts val="1890"/>
              </a:spcBef>
              <a:defRPr sz="1600"/>
            </a:lvl1pPr>
            <a:lvl2pPr marL="339229" indent="-195323">
              <a:spcBef>
                <a:spcPts val="1890"/>
              </a:spcBef>
              <a:defRPr sz="1600"/>
            </a:lvl2pPr>
            <a:lvl3pPr marL="483155" indent="-195323">
              <a:spcBef>
                <a:spcPts val="1890"/>
              </a:spcBef>
              <a:defRPr sz="1600"/>
            </a:lvl3pPr>
            <a:lvl4pPr marL="627068" indent="-195323">
              <a:spcBef>
                <a:spcPts val="1890"/>
              </a:spcBef>
              <a:defRPr sz="1600"/>
            </a:lvl4pPr>
            <a:lvl5pPr marL="770989" indent="-195323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17" y="6536531"/>
            <a:ext cx="286592" cy="21445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44011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0568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29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4" y="3580805"/>
            <a:ext cx="2812852" cy="2652118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4" y="625080"/>
            <a:ext cx="2812852" cy="2652119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625081"/>
            <a:ext cx="2812852" cy="5607845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84347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4473791"/>
            <a:ext cx="5518548" cy="32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73124" indent="-186562" algn="ctr">
              <a:spcBef>
                <a:spcPts val="0"/>
              </a:spcBef>
              <a:defRPr sz="1300" i="1"/>
            </a:lvl2pPr>
            <a:lvl3pPr marL="559686" indent="-186562" algn="ctr">
              <a:spcBef>
                <a:spcPts val="0"/>
              </a:spcBef>
              <a:defRPr sz="1300" i="1"/>
            </a:lvl3pPr>
            <a:lvl4pPr marL="746247" indent="-186562" algn="ctr">
              <a:spcBef>
                <a:spcPts val="0"/>
              </a:spcBef>
              <a:defRPr sz="1300" i="1"/>
            </a:lvl4pPr>
            <a:lvl5pPr marL="932794" indent="-186562" algn="ctr">
              <a:spcBef>
                <a:spcPts val="0"/>
              </a:spcBef>
              <a:defRPr sz="13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812726" y="2998806"/>
            <a:ext cx="5518548" cy="4318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2210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20" y="1"/>
            <a:ext cx="6858001" cy="6858000"/>
          </a:xfrm>
          <a:prstGeom prst="rect">
            <a:avLst/>
          </a:prstGeom>
        </p:spPr>
        <p:txBody>
          <a:bodyPr lIns="38375" tIns="19197" rIns="38375" bIns="19197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734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91466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52174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4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79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7" name="Rectangle 29"/>
          <p:cNvSpPr/>
          <p:nvPr/>
        </p:nvSpPr>
        <p:spPr>
          <a:xfrm>
            <a:off x="0" y="6411822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79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8" name="Rectangle 30"/>
          <p:cNvSpPr/>
          <p:nvPr/>
        </p:nvSpPr>
        <p:spPr>
          <a:xfrm>
            <a:off x="0" y="174566"/>
            <a:ext cx="9144000" cy="668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79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351669"/>
            <a:ext cx="6846777" cy="25402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46014" indent="-159463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32574" indent="-159463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19137" indent="-159463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05700" indent="-159463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Picture 42" descr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4" descr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53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1"/>
          <p:cNvSpPr txBox="1"/>
          <p:nvPr/>
        </p:nvSpPr>
        <p:spPr>
          <a:xfrm>
            <a:off x="248853" y="6455525"/>
            <a:ext cx="2269353" cy="87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16" tIns="44416" rIns="44416" bIns="44416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27619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pt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993" y="3358292"/>
            <a:ext cx="8884722" cy="8130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0832" indent="-344271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7395" indent="-344271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3957" indent="-344271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90520" indent="-344271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Box 10"/>
          <p:cNvSpPr txBox="1"/>
          <p:nvPr/>
        </p:nvSpPr>
        <p:spPr>
          <a:xfrm>
            <a:off x="248852" y="6455544"/>
            <a:ext cx="2269354" cy="92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86" tIns="45686" rIns="45686" bIns="45686">
            <a:spAutoFit/>
          </a:bodyPr>
          <a:lstStyle>
            <a:lvl1pPr defTabSz="1088529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/>
            <a:r>
              <a:rPr kern="0">
                <a:solidFill>
                  <a:srgbClr val="000000"/>
                </a:solidFill>
              </a:rPr>
              <a:t>© 2015 ASSA Compañía de Seguros, S.A.</a:t>
            </a:r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53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5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25047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0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79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4" name="Rectangle 25"/>
          <p:cNvSpPr/>
          <p:nvPr/>
        </p:nvSpPr>
        <p:spPr>
          <a:xfrm>
            <a:off x="0" y="6411822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79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5" name="Rectangle 26"/>
          <p:cNvSpPr/>
          <p:nvPr/>
        </p:nvSpPr>
        <p:spPr>
          <a:xfrm>
            <a:off x="0" y="130561"/>
            <a:ext cx="9144000" cy="7121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79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504088"/>
            <a:ext cx="6846777" cy="4337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408415" indent="-22185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94978" indent="-22185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81541" indent="-22185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68103" indent="-22185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7" name="Picture 38" descr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39" descr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40" descr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53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8"/>
          <p:cNvSpPr txBox="1"/>
          <p:nvPr/>
        </p:nvSpPr>
        <p:spPr>
          <a:xfrm>
            <a:off x="248853" y="6455525"/>
            <a:ext cx="2269353" cy="87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16" tIns="44416" rIns="44416" bIns="44416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55264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812726" y="1151930"/>
            <a:ext cx="5518548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3545087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7917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000269" y="473274"/>
            <a:ext cx="5143501" cy="4152306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812726" y="4723806"/>
            <a:ext cx="5518548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5732860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9962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812726" y="2268141"/>
            <a:ext cx="5518548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7704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4" y="446501"/>
            <a:ext cx="2812852" cy="5777509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21845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70418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319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1745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4" y="1821658"/>
            <a:ext cx="2812852" cy="4420197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21658"/>
            <a:ext cx="2812852" cy="4420197"/>
          </a:xfrm>
          <a:prstGeom prst="rect">
            <a:avLst/>
          </a:prstGeom>
        </p:spPr>
        <p:txBody>
          <a:bodyPr/>
          <a:lstStyle>
            <a:lvl1pPr marL="195327" indent="-195327">
              <a:spcBef>
                <a:spcPts val="1890"/>
              </a:spcBef>
              <a:defRPr sz="1600"/>
            </a:lvl1pPr>
            <a:lvl2pPr marL="339237" indent="-195327">
              <a:spcBef>
                <a:spcPts val="1890"/>
              </a:spcBef>
              <a:defRPr sz="1600"/>
            </a:lvl2pPr>
            <a:lvl3pPr marL="483165" indent="-195327">
              <a:spcBef>
                <a:spcPts val="1890"/>
              </a:spcBef>
              <a:defRPr sz="1600"/>
            </a:lvl3pPr>
            <a:lvl4pPr marL="627082" indent="-195327">
              <a:spcBef>
                <a:spcPts val="1890"/>
              </a:spcBef>
              <a:defRPr sz="1600"/>
            </a:lvl4pPr>
            <a:lvl5pPr marL="771006" indent="-195327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17" y="6536531"/>
            <a:ext cx="286592" cy="21445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71538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78931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4" y="3580805"/>
            <a:ext cx="2812852" cy="2652118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4" y="625080"/>
            <a:ext cx="2812852" cy="2652119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625081"/>
            <a:ext cx="2812852" cy="5607845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09847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4473790"/>
            <a:ext cx="5518548" cy="32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73132" indent="-186566" algn="ctr">
              <a:spcBef>
                <a:spcPts val="0"/>
              </a:spcBef>
              <a:defRPr sz="1300" i="1"/>
            </a:lvl2pPr>
            <a:lvl3pPr marL="559698" indent="-186566" algn="ctr">
              <a:spcBef>
                <a:spcPts val="0"/>
              </a:spcBef>
              <a:defRPr sz="1300" i="1"/>
            </a:lvl3pPr>
            <a:lvl4pPr marL="746263" indent="-186566" algn="ctr">
              <a:spcBef>
                <a:spcPts val="0"/>
              </a:spcBef>
              <a:defRPr sz="1300" i="1"/>
            </a:lvl4pPr>
            <a:lvl5pPr marL="932815" indent="-186566" algn="ctr">
              <a:spcBef>
                <a:spcPts val="0"/>
              </a:spcBef>
              <a:defRPr sz="13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812726" y="2998805"/>
            <a:ext cx="5518548" cy="4318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94141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19" y="1"/>
            <a:ext cx="6858001" cy="6858000"/>
          </a:xfrm>
          <a:prstGeom prst="rect">
            <a:avLst/>
          </a:prstGeom>
        </p:spPr>
        <p:txBody>
          <a:bodyPr lIns="38376" tIns="19197" rIns="38376" bIns="19197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7700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62876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9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37684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4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07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7" name="Rectangle 29"/>
          <p:cNvSpPr/>
          <p:nvPr/>
        </p:nvSpPr>
        <p:spPr>
          <a:xfrm>
            <a:off x="0" y="6411821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07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8" name="Rectangle 30"/>
          <p:cNvSpPr/>
          <p:nvPr/>
        </p:nvSpPr>
        <p:spPr>
          <a:xfrm>
            <a:off x="0" y="174566"/>
            <a:ext cx="9144000" cy="668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07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351669"/>
            <a:ext cx="6846777" cy="25402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46022" indent="-159466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32586" indent="-159466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19153" indent="-159466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05720" indent="-159466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Picture 42" descr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4" descr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52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1"/>
          <p:cNvSpPr txBox="1"/>
          <p:nvPr/>
        </p:nvSpPr>
        <p:spPr>
          <a:xfrm>
            <a:off x="248853" y="6455525"/>
            <a:ext cx="2269353" cy="874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17" tIns="44417" rIns="44417" bIns="44417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95495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pt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993" y="3358292"/>
            <a:ext cx="8884722" cy="8130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0844" indent="-344279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7411" indent="-344279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3977" indent="-344279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90544" indent="-344279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Box 10"/>
          <p:cNvSpPr txBox="1"/>
          <p:nvPr/>
        </p:nvSpPr>
        <p:spPr>
          <a:xfrm>
            <a:off x="248852" y="6455543"/>
            <a:ext cx="2269354" cy="923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87" tIns="45687" rIns="45687" bIns="45687">
            <a:spAutoFit/>
          </a:bodyPr>
          <a:lstStyle>
            <a:lvl1pPr defTabSz="1088529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/>
            <a:r>
              <a:rPr kern="0">
                <a:solidFill>
                  <a:srgbClr val="000000"/>
                </a:solidFill>
              </a:rPr>
              <a:t>© 2015 ASSA Compañía de Seguros, S.A.</a:t>
            </a:r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52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5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46875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0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07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4" name="Rectangle 25"/>
          <p:cNvSpPr/>
          <p:nvPr/>
        </p:nvSpPr>
        <p:spPr>
          <a:xfrm>
            <a:off x="0" y="6411821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07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5" name="Rectangle 26"/>
          <p:cNvSpPr/>
          <p:nvPr/>
        </p:nvSpPr>
        <p:spPr>
          <a:xfrm>
            <a:off x="0" y="130561"/>
            <a:ext cx="9144000" cy="7121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07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504087"/>
            <a:ext cx="6846777" cy="4337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408424" indent="-221859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94991" indent="-221859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81558" indent="-221859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68124" indent="-221859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7" name="Picture 38" descr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39" descr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40" descr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52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8"/>
          <p:cNvSpPr txBox="1"/>
          <p:nvPr/>
        </p:nvSpPr>
        <p:spPr>
          <a:xfrm>
            <a:off x="248853" y="6455525"/>
            <a:ext cx="2269353" cy="874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17" tIns="44417" rIns="44417" bIns="44417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25798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812726" y="1151930"/>
            <a:ext cx="5518548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3545087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77841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000260" y="473274"/>
            <a:ext cx="5143501" cy="4152306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812726" y="4723806"/>
            <a:ext cx="5518548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5732860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16486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812726" y="2268141"/>
            <a:ext cx="5518548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18351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4" y="446492"/>
            <a:ext cx="2812852" cy="5777509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21845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7232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89605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8059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60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100" indent="0">
              <a:buNone/>
              <a:defRPr sz="1600" b="1"/>
            </a:lvl6pPr>
            <a:lvl7pPr marL="2742119" indent="0">
              <a:buNone/>
              <a:defRPr sz="1600" b="1"/>
            </a:lvl7pPr>
            <a:lvl8pPr marL="3199137" indent="0">
              <a:buNone/>
              <a:defRPr sz="1600" b="1"/>
            </a:lvl8pPr>
            <a:lvl9pPr marL="365615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60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100" indent="0">
              <a:buNone/>
              <a:defRPr sz="1600" b="1"/>
            </a:lvl6pPr>
            <a:lvl7pPr marL="2742119" indent="0">
              <a:buNone/>
              <a:defRPr sz="1600" b="1"/>
            </a:lvl7pPr>
            <a:lvl8pPr marL="3199137" indent="0">
              <a:buNone/>
              <a:defRPr sz="1600" b="1"/>
            </a:lvl8pPr>
            <a:lvl9pPr marL="365615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4" y="1821658"/>
            <a:ext cx="2812852" cy="4420197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21658"/>
            <a:ext cx="2812852" cy="4420197"/>
          </a:xfrm>
          <a:prstGeom prst="rect">
            <a:avLst/>
          </a:prstGeom>
        </p:spPr>
        <p:txBody>
          <a:bodyPr/>
          <a:lstStyle>
            <a:lvl1pPr marL="195363" indent="-195363">
              <a:spcBef>
                <a:spcPts val="1890"/>
              </a:spcBef>
              <a:defRPr sz="1600"/>
            </a:lvl1pPr>
            <a:lvl2pPr marL="339308" indent="-195363">
              <a:spcBef>
                <a:spcPts val="1890"/>
              </a:spcBef>
              <a:defRPr sz="1600"/>
            </a:lvl2pPr>
            <a:lvl3pPr marL="483260" indent="-195363">
              <a:spcBef>
                <a:spcPts val="1890"/>
              </a:spcBef>
              <a:defRPr sz="1600"/>
            </a:lvl3pPr>
            <a:lvl4pPr marL="627208" indent="-195363">
              <a:spcBef>
                <a:spcPts val="1890"/>
              </a:spcBef>
              <a:defRPr sz="1600"/>
            </a:lvl4pPr>
            <a:lvl5pPr marL="771159" indent="-195363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17" y="6536531"/>
            <a:ext cx="286592" cy="21445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56038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42445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4" y="3580805"/>
            <a:ext cx="2812852" cy="2652118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4" y="625080"/>
            <a:ext cx="2812852" cy="2652119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625081"/>
            <a:ext cx="2812852" cy="5607845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71124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4473781"/>
            <a:ext cx="5518548" cy="32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73204" indent="-186602" algn="ctr">
              <a:spcBef>
                <a:spcPts val="0"/>
              </a:spcBef>
              <a:defRPr sz="1300" i="1"/>
            </a:lvl2pPr>
            <a:lvl3pPr marL="559806" indent="-186602" algn="ctr">
              <a:spcBef>
                <a:spcPts val="0"/>
              </a:spcBef>
              <a:defRPr sz="1300" i="1"/>
            </a:lvl3pPr>
            <a:lvl4pPr marL="746408" indent="-186602" algn="ctr">
              <a:spcBef>
                <a:spcPts val="0"/>
              </a:spcBef>
              <a:defRPr sz="1300" i="1"/>
            </a:lvl4pPr>
            <a:lvl5pPr marL="933004" indent="-186602" algn="ctr">
              <a:spcBef>
                <a:spcPts val="0"/>
              </a:spcBef>
              <a:defRPr sz="13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812726" y="2998796"/>
            <a:ext cx="5518548" cy="4318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31943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10" y="1"/>
            <a:ext cx="6858001" cy="6858000"/>
          </a:xfrm>
          <a:prstGeom prst="rect">
            <a:avLst/>
          </a:prstGeom>
        </p:spPr>
        <p:txBody>
          <a:bodyPr lIns="38385" tIns="19197" rIns="38385" bIns="19197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67940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31057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35103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4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78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7" name="Rectangle 29"/>
          <p:cNvSpPr/>
          <p:nvPr/>
        </p:nvSpPr>
        <p:spPr>
          <a:xfrm>
            <a:off x="0" y="6411812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78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8" name="Rectangle 30"/>
          <p:cNvSpPr/>
          <p:nvPr/>
        </p:nvSpPr>
        <p:spPr>
          <a:xfrm>
            <a:off x="0" y="174566"/>
            <a:ext cx="9144000" cy="668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78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351669"/>
            <a:ext cx="6846777" cy="25402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46093" indent="-159495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32694" indent="-159495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19297" indent="-159495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05900" indent="-159495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Picture 42" descr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4" descr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43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1"/>
          <p:cNvSpPr txBox="1"/>
          <p:nvPr/>
        </p:nvSpPr>
        <p:spPr>
          <a:xfrm>
            <a:off x="248853" y="6455525"/>
            <a:ext cx="2269353" cy="87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26" tIns="44426" rIns="44426" bIns="44426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91191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pt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993" y="3358292"/>
            <a:ext cx="8884722" cy="8130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0952" indent="-344350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7555" indent="-344350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4157" indent="-344350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90760" indent="-344350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Box 10"/>
          <p:cNvSpPr txBox="1"/>
          <p:nvPr/>
        </p:nvSpPr>
        <p:spPr>
          <a:xfrm>
            <a:off x="248852" y="6455534"/>
            <a:ext cx="2269354" cy="92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6" tIns="45696" rIns="45696" bIns="45696">
            <a:spAutoFit/>
          </a:bodyPr>
          <a:lstStyle>
            <a:lvl1pPr defTabSz="1088529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/>
            <a:r>
              <a:rPr kern="0">
                <a:solidFill>
                  <a:srgbClr val="000000"/>
                </a:solidFill>
              </a:rPr>
              <a:t>© 2015 ASSA Compañía de Seguros, S.A.</a:t>
            </a:r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43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5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07663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0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78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4" name="Rectangle 25"/>
          <p:cNvSpPr/>
          <p:nvPr/>
        </p:nvSpPr>
        <p:spPr>
          <a:xfrm>
            <a:off x="0" y="6411812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78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5" name="Rectangle 26"/>
          <p:cNvSpPr/>
          <p:nvPr/>
        </p:nvSpPr>
        <p:spPr>
          <a:xfrm>
            <a:off x="0" y="130561"/>
            <a:ext cx="9144000" cy="7121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878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504078"/>
            <a:ext cx="6846777" cy="4337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408505" indent="-22190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95108" indent="-22190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81711" indent="-22190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68313" indent="-22190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7" name="Picture 38" descr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39" descr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40" descr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43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8"/>
          <p:cNvSpPr txBox="1"/>
          <p:nvPr/>
        </p:nvSpPr>
        <p:spPr>
          <a:xfrm>
            <a:off x="248853" y="6455525"/>
            <a:ext cx="2269353" cy="87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26" tIns="44426" rIns="44426" bIns="44426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22058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35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812726" y="1151930"/>
            <a:ext cx="5518548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3545087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60994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000256" y="473274"/>
            <a:ext cx="5143501" cy="4152306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812726" y="4723806"/>
            <a:ext cx="5518548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5732860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23565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812726" y="2268141"/>
            <a:ext cx="5518548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26862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4" y="446488"/>
            <a:ext cx="2812852" cy="5777509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21845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0041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69791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0287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4" y="1821658"/>
            <a:ext cx="2812852" cy="4420197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21658"/>
            <a:ext cx="2812852" cy="4420197"/>
          </a:xfrm>
          <a:prstGeom prst="rect">
            <a:avLst/>
          </a:prstGeom>
        </p:spPr>
        <p:txBody>
          <a:bodyPr/>
          <a:lstStyle>
            <a:lvl1pPr marL="195379" indent="-195379">
              <a:spcBef>
                <a:spcPts val="1890"/>
              </a:spcBef>
              <a:defRPr sz="1600"/>
            </a:lvl1pPr>
            <a:lvl2pPr marL="339339" indent="-195379">
              <a:spcBef>
                <a:spcPts val="1890"/>
              </a:spcBef>
              <a:defRPr sz="1600"/>
            </a:lvl2pPr>
            <a:lvl3pPr marL="483302" indent="-195379">
              <a:spcBef>
                <a:spcPts val="1890"/>
              </a:spcBef>
              <a:defRPr sz="1600"/>
            </a:lvl3pPr>
            <a:lvl4pPr marL="627264" indent="-195379">
              <a:spcBef>
                <a:spcPts val="1890"/>
              </a:spcBef>
              <a:defRPr sz="1600"/>
            </a:lvl4pPr>
            <a:lvl5pPr marL="771227" indent="-195379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17" y="6536531"/>
            <a:ext cx="286592" cy="21445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372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71374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85854" y="3580805"/>
            <a:ext cx="2812852" cy="2652118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85854" y="625080"/>
            <a:ext cx="2812852" cy="2652119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625081"/>
            <a:ext cx="2812852" cy="5607845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55528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2726" y="4473777"/>
            <a:ext cx="5518548" cy="3238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73236" indent="-186618" algn="ctr">
              <a:spcBef>
                <a:spcPts val="0"/>
              </a:spcBef>
              <a:defRPr sz="1300" i="1"/>
            </a:lvl2pPr>
            <a:lvl3pPr marL="559854" indent="-186618" algn="ctr">
              <a:spcBef>
                <a:spcPts val="0"/>
              </a:spcBef>
              <a:defRPr sz="1300" i="1"/>
            </a:lvl3pPr>
            <a:lvl4pPr marL="746473" indent="-186618" algn="ctr">
              <a:spcBef>
                <a:spcPts val="0"/>
              </a:spcBef>
              <a:defRPr sz="1300" i="1"/>
            </a:lvl4pPr>
            <a:lvl5pPr marL="933088" indent="-186618" algn="ctr">
              <a:spcBef>
                <a:spcPts val="0"/>
              </a:spcBef>
              <a:defRPr sz="13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812726" y="2998792"/>
            <a:ext cx="5518548" cy="4318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4720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476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3006" y="1"/>
            <a:ext cx="6858001" cy="6858000"/>
          </a:xfrm>
          <a:prstGeom prst="rect">
            <a:avLst/>
          </a:prstGeom>
        </p:spPr>
        <p:txBody>
          <a:bodyPr lIns="38389" tIns="19197" rIns="38389" bIns="19197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02734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33338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821658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147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4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90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7" name="Rectangle 29"/>
          <p:cNvSpPr/>
          <p:nvPr/>
        </p:nvSpPr>
        <p:spPr>
          <a:xfrm>
            <a:off x="0" y="6411808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90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8" name="Rectangle 30"/>
          <p:cNvSpPr/>
          <p:nvPr/>
        </p:nvSpPr>
        <p:spPr>
          <a:xfrm>
            <a:off x="0" y="174566"/>
            <a:ext cx="9144000" cy="668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90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351669"/>
            <a:ext cx="6846777" cy="25402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46125" indent="-159508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32742" indent="-159508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19361" indent="-159508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05980" indent="-159508">
              <a:defRPr sz="10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Picture 42" descr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4" descr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39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1"/>
          <p:cNvSpPr txBox="1"/>
          <p:nvPr/>
        </p:nvSpPr>
        <p:spPr>
          <a:xfrm>
            <a:off x="248853" y="6455525"/>
            <a:ext cx="2269353" cy="874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30" tIns="44430" rIns="44430" bIns="44430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10553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pt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993" y="3358292"/>
            <a:ext cx="8884722" cy="8130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1000" indent="-344382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7619" indent="-344382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4237" indent="-344382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90856" indent="-344382" algn="ctr">
              <a:defRPr sz="22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Box 10"/>
          <p:cNvSpPr txBox="1"/>
          <p:nvPr/>
        </p:nvSpPr>
        <p:spPr>
          <a:xfrm>
            <a:off x="248852" y="6455530"/>
            <a:ext cx="2269354" cy="92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0" tIns="45700" rIns="45700" bIns="45700">
            <a:spAutoFit/>
          </a:bodyPr>
          <a:lstStyle>
            <a:lvl1pPr defTabSz="1088529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/>
            <a:r>
              <a:rPr kern="0">
                <a:solidFill>
                  <a:srgbClr val="000000"/>
                </a:solidFill>
              </a:rPr>
              <a:t>© 2015 ASSA Compañía de Seguros, S.A.</a:t>
            </a:r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39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5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64225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0"/>
          <p:cNvSpPr/>
          <p:nvPr/>
        </p:nvSpPr>
        <p:spPr>
          <a:xfrm>
            <a:off x="0" y="842691"/>
            <a:ext cx="9144000" cy="5569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90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4" name="Rectangle 25"/>
          <p:cNvSpPr/>
          <p:nvPr/>
        </p:nvSpPr>
        <p:spPr>
          <a:xfrm>
            <a:off x="0" y="6411808"/>
            <a:ext cx="9144000" cy="329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90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5" name="Rectangle 26"/>
          <p:cNvSpPr/>
          <p:nvPr/>
        </p:nvSpPr>
        <p:spPr>
          <a:xfrm>
            <a:off x="0" y="130561"/>
            <a:ext cx="9144000" cy="7121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9991" tIns="29991" rIns="29991" bIns="29991" anchor="ctr"/>
          <a:lstStyle/>
          <a:p>
            <a:pPr algn="ctr" defTabSz="344909" hangingPunct="0">
              <a:defRPr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368" y="504074"/>
            <a:ext cx="6846777" cy="4337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408541" indent="-22192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595160" indent="-22192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781779" indent="-22192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968397" indent="-221924">
              <a:defRPr sz="13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7" name="Picture 38" descr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96" y="469186"/>
            <a:ext cx="1243401" cy="3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39" descr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9144000" cy="1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40" descr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3439"/>
            <a:ext cx="9144000" cy="1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8"/>
          <p:cNvSpPr txBox="1"/>
          <p:nvPr/>
        </p:nvSpPr>
        <p:spPr>
          <a:xfrm>
            <a:off x="248853" y="6455525"/>
            <a:ext cx="2269353" cy="874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30" tIns="44430" rIns="44430" bIns="44430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© 2016 ASSA Compañía de Seguros, S.A.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2067" y="6452279"/>
            <a:ext cx="217662" cy="168290"/>
          </a:xfrm>
          <a:prstGeom prst="rect">
            <a:avLst/>
          </a:prstGeom>
        </p:spPr>
        <p:txBody>
          <a:bodyPr/>
          <a:lstStyle>
            <a:lvl1pPr algn="r">
              <a:defRPr sz="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598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60" indent="0">
              <a:buNone/>
              <a:defRPr sz="900"/>
            </a:lvl4pPr>
            <a:lvl5pPr marL="1828080" indent="0">
              <a:buNone/>
              <a:defRPr sz="900"/>
            </a:lvl5pPr>
            <a:lvl6pPr marL="2285100" indent="0">
              <a:buNone/>
              <a:defRPr sz="900"/>
            </a:lvl6pPr>
            <a:lvl7pPr marL="2742119" indent="0">
              <a:buNone/>
              <a:defRPr sz="900"/>
            </a:lvl7pPr>
            <a:lvl8pPr marL="3199137" indent="0">
              <a:buNone/>
              <a:defRPr sz="900"/>
            </a:lvl8pPr>
            <a:lvl9pPr marL="365615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3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60" indent="0">
              <a:buNone/>
              <a:defRPr sz="2000"/>
            </a:lvl4pPr>
            <a:lvl5pPr marL="1828080" indent="0">
              <a:buNone/>
              <a:defRPr sz="2000"/>
            </a:lvl5pPr>
            <a:lvl6pPr marL="2285100" indent="0">
              <a:buNone/>
              <a:defRPr sz="2000"/>
            </a:lvl6pPr>
            <a:lvl7pPr marL="2742119" indent="0">
              <a:buNone/>
              <a:defRPr sz="2000"/>
            </a:lvl7pPr>
            <a:lvl8pPr marL="3199137" indent="0">
              <a:buNone/>
              <a:defRPr sz="2000"/>
            </a:lvl8pPr>
            <a:lvl9pPr marL="365615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60" indent="0">
              <a:buNone/>
              <a:defRPr sz="900"/>
            </a:lvl4pPr>
            <a:lvl5pPr marL="1828080" indent="0">
              <a:buNone/>
              <a:defRPr sz="900"/>
            </a:lvl5pPr>
            <a:lvl6pPr marL="2285100" indent="0">
              <a:buNone/>
              <a:defRPr sz="900"/>
            </a:lvl6pPr>
            <a:lvl7pPr marL="2742119" indent="0">
              <a:buNone/>
              <a:defRPr sz="900"/>
            </a:lvl7pPr>
            <a:lvl8pPr marL="3199137" indent="0">
              <a:buNone/>
              <a:defRPr sz="900"/>
            </a:lvl8pPr>
            <a:lvl9pPr marL="365615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9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7F9C-FD95-F541-9F5C-DCC2A2950F4E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3C38-0CD5-F04F-91A6-1B51B3C992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9" indent="-342759" algn="l" defTabSz="4570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9" indent="-285642" algn="l" defTabSz="45702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50" indent="-228510" algn="l" defTabSz="45702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70" indent="-228510" algn="l" defTabSz="45702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0" indent="-228510" algn="l" defTabSz="45702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09" indent="-228510" algn="l" defTabSz="4570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7" indent="-228510" algn="l" defTabSz="4570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1" indent="-228510" algn="l" defTabSz="4570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59" indent="-228510" algn="l" defTabSz="4570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0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19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7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3" algn="l" defTabSz="457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78593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981202"/>
            <a:ext cx="3581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20" y="6536531"/>
            <a:ext cx="286592" cy="214456"/>
          </a:xfrm>
          <a:prstGeom prst="rect">
            <a:avLst/>
          </a:prstGeom>
          <a:ln w="12700">
            <a:miter lim="400000"/>
          </a:ln>
        </p:spPr>
        <p:txBody>
          <a:bodyPr wrap="none" lIns="29991" tIns="29991" rIns="29991" bIns="29991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44799" hangingPunct="0"/>
            <a:fld id="{86CB4B4D-7CA3-9044-876B-883B54F8677D}" type="slidenum">
              <a:rPr lang="es-CR" kern="0" smtClean="0">
                <a:solidFill>
                  <a:srgbClr val="000000"/>
                </a:solidFill>
              </a:rPr>
              <a:pPr algn="ctr" defTabSz="344799" hangingPunct="0"/>
              <a:t>‹Nº›</a:t>
            </a:fld>
            <a:endParaRPr lang="es-C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/>
  <p:txStyles>
    <p:titleStyle>
      <a:lvl1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56518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43077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629639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816201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002764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189325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375888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562450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749003" marR="0" indent="-256518" algn="l" defTabSz="34479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447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78593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981202"/>
            <a:ext cx="3581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20" y="6536531"/>
            <a:ext cx="286592" cy="214456"/>
          </a:xfrm>
          <a:prstGeom prst="rect">
            <a:avLst/>
          </a:prstGeom>
          <a:ln w="12700">
            <a:miter lim="400000"/>
          </a:ln>
        </p:spPr>
        <p:txBody>
          <a:bodyPr wrap="none" lIns="29991" tIns="29991" rIns="29991" bIns="29991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44807" hangingPunct="0"/>
            <a:fld id="{86CB4B4D-7CA3-9044-876B-883B54F8677D}" type="slidenum">
              <a:rPr lang="es-CR" kern="0" smtClean="0">
                <a:solidFill>
                  <a:srgbClr val="000000"/>
                </a:solidFill>
              </a:rPr>
              <a:pPr algn="ctr" defTabSz="344807" hangingPunct="0"/>
              <a:t>‹Nº›</a:t>
            </a:fld>
            <a:endParaRPr lang="es-C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med"/>
  <p:txStyles>
    <p:titleStyle>
      <a:lvl1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56523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43087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629653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816219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002786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189351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375918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562484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749042" marR="0" indent="-256523" algn="l" defTabSz="344807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44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78593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981202"/>
            <a:ext cx="3581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20" y="6536531"/>
            <a:ext cx="286592" cy="214456"/>
          </a:xfrm>
          <a:prstGeom prst="rect">
            <a:avLst/>
          </a:prstGeom>
          <a:ln w="12700">
            <a:miter lim="400000"/>
          </a:ln>
        </p:spPr>
        <p:txBody>
          <a:bodyPr wrap="none" lIns="29991" tIns="29991" rIns="29991" bIns="29991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44878" hangingPunct="0"/>
            <a:fld id="{86CB4B4D-7CA3-9044-876B-883B54F8677D}" type="slidenum">
              <a:rPr lang="es-CR" kern="0" smtClean="0">
                <a:solidFill>
                  <a:srgbClr val="000000"/>
                </a:solidFill>
              </a:rPr>
              <a:pPr algn="ctr" defTabSz="344878" hangingPunct="0"/>
              <a:t>‹Nº›</a:t>
            </a:fld>
            <a:endParaRPr lang="es-C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4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med"/>
  <p:txStyles>
    <p:titleStyle>
      <a:lvl1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56575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43177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629779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816381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002984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189585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376188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562791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749387" marR="0" indent="-256575" algn="l" defTabSz="344878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448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78593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981202"/>
            <a:ext cx="3581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91" tIns="29991" rIns="29991" bIns="29991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6920" y="6536531"/>
            <a:ext cx="286592" cy="214456"/>
          </a:xfrm>
          <a:prstGeom prst="rect">
            <a:avLst/>
          </a:prstGeom>
          <a:ln w="12700">
            <a:miter lim="400000"/>
          </a:ln>
        </p:spPr>
        <p:txBody>
          <a:bodyPr wrap="none" lIns="29991" tIns="29991" rIns="29991" bIns="29991">
            <a:spAutoFit/>
          </a:bodyPr>
          <a:lstStyle>
            <a:lvl1pPr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44909" hangingPunct="0"/>
            <a:fld id="{86CB4B4D-7CA3-9044-876B-883B54F8677D}" type="slidenum">
              <a:rPr lang="es-CR" kern="0" smtClean="0">
                <a:solidFill>
                  <a:srgbClr val="000000"/>
                </a:solidFill>
              </a:rPr>
              <a:pPr algn="ctr" defTabSz="344909" hangingPunct="0"/>
              <a:t>‹Nº›</a:t>
            </a:fld>
            <a:endParaRPr lang="es-C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med"/>
  <p:txStyles>
    <p:titleStyle>
      <a:lvl1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56598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43217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629835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816453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003072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189689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376308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562927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749542" marR="0" indent="-256598" algn="l" defTabSz="344909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14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344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645" y="4348835"/>
            <a:ext cx="4638824" cy="717492"/>
          </a:xfrm>
        </p:spPr>
        <p:txBody>
          <a:bodyPr>
            <a:noAutofit/>
          </a:bodyPr>
          <a:lstStyle/>
          <a:p>
            <a:r>
              <a:rPr lang="es-CR" sz="2800" b="1" dirty="0">
                <a:solidFill>
                  <a:srgbClr val="269DD8"/>
                </a:solidFill>
                <a:latin typeface="Raleway"/>
                <a:cs typeface="Raleway"/>
              </a:rPr>
              <a:t>PÓLIZA COLECTIVA </a:t>
            </a:r>
            <a:br>
              <a:rPr lang="es-CR" sz="2800" b="1" dirty="0">
                <a:solidFill>
                  <a:srgbClr val="269DD8"/>
                </a:solidFill>
                <a:latin typeface="Raleway"/>
                <a:cs typeface="Raleway"/>
              </a:rPr>
            </a:br>
            <a:endParaRPr lang="es-CR" sz="2800" b="1" dirty="0">
              <a:solidFill>
                <a:srgbClr val="269DD8"/>
              </a:solidFill>
              <a:latin typeface="Raleway"/>
              <a:cs typeface="Ralew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3B7EDC9-48D9-48BD-8533-98C0559E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06" y="2050474"/>
            <a:ext cx="4223065" cy="13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22458"/>
              </p:ext>
            </p:extLst>
          </p:nvPr>
        </p:nvGraphicFramePr>
        <p:xfrm>
          <a:off x="551385" y="1892804"/>
          <a:ext cx="8041265" cy="2487168"/>
        </p:xfrm>
        <a:graphic>
          <a:graphicData uri="http://schemas.openxmlformats.org/drawingml/2006/table">
            <a:tbl>
              <a:tblPr firstRow="1" firstCol="1" bandRow="1"/>
              <a:tblGrid>
                <a:gridCol w="4215583"/>
                <a:gridCol w="3825682"/>
              </a:tblGrid>
              <a:tr h="24384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 smtClean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V</a:t>
                      </a: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. Urgencias por Accidente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Cubre lesiones sufridas accidentalmente dentro de las primeras 48 horas. Incluye la atención en el cuarto de urgencias y los honorarios del médico especialista.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Cobertura al 100%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Máximo para Consulta de Médico General $52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Máximo para Consulta de Especialista $150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 gridSpan="2">
                  <a:txBody>
                    <a:bodyPr/>
                    <a:lstStyle/>
                    <a:p>
                      <a:pPr marL="6858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kern="1200" dirty="0" smtClean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VI</a:t>
                      </a:r>
                      <a:r>
                        <a:rPr lang="es-CR" sz="1600" b="1" kern="12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. Urgencias por Enfermedad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Incluye la atención en el cuarto de urgencias y los honorarios del médico especialista, atención dentro de las 48 horas de aparición de los síntomas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(Enfermedad crítica 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detallada).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Máximo para consulta de médico general $52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Máximo para consulta de especialista $150               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No aplica co-aseguro , únicamente copago de $10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4096"/>
              </p:ext>
            </p:extLst>
          </p:nvPr>
        </p:nvGraphicFramePr>
        <p:xfrm>
          <a:off x="881064" y="4999013"/>
          <a:ext cx="7381875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3675694"/>
                <a:gridCol w="3706181"/>
              </a:tblGrid>
              <a:tr h="280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Ambulancias</a:t>
                      </a:r>
                      <a:endParaRPr lang="es-CR" sz="1600" b="1" kern="1200" dirty="0">
                        <a:solidFill>
                          <a:schemeClr val="bg1"/>
                        </a:solidFill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34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Ambulancia Terrestre</a:t>
                      </a:r>
                      <a:endParaRPr lang="es-C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$250 </a:t>
                      </a: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por evento</a:t>
                      </a:r>
                      <a:endParaRPr lang="es-C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Ambulancia Aérea</a:t>
                      </a:r>
                      <a:endParaRPr lang="es-C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Por evento: $2,500 en CR, $10,000 en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 C.A.</a:t>
                      </a: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 </a:t>
                      </a:r>
                      <a:endParaRPr lang="es-C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0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112"/>
            <a:ext cx="9144001" cy="115847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D9489DE-1AFD-4D7F-9233-7901C6B3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01" y="267936"/>
            <a:ext cx="7836649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Enfermedades críticas detalladas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4070392-6F67-4FA3-8043-0E0B6A7E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01" y="1031641"/>
            <a:ext cx="4002667" cy="52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spAutoFit/>
          </a:bodyPr>
          <a:lstStyle/>
          <a:p>
            <a:endParaRPr lang="es-CR" sz="1600" dirty="0"/>
          </a:p>
          <a:p>
            <a:endParaRPr lang="es-CR" sz="1600" dirty="0"/>
          </a:p>
          <a:p>
            <a:r>
              <a:rPr lang="es-CR" sz="1600" dirty="0"/>
              <a:t>1. </a:t>
            </a:r>
            <a:r>
              <a:rPr lang="es-CR" sz="1600" b="1" dirty="0"/>
              <a:t>Sistema Circulatorio: </a:t>
            </a:r>
          </a:p>
          <a:p>
            <a:r>
              <a:rPr lang="es-CR" sz="1600" dirty="0"/>
              <a:t>- Crisis y/o Emergencias Hipertensivas. </a:t>
            </a:r>
          </a:p>
          <a:p>
            <a:r>
              <a:rPr lang="es-ES" sz="1600" dirty="0"/>
              <a:t>- Dolor Precordial con Dificultad respiratoria. </a:t>
            </a:r>
          </a:p>
          <a:p>
            <a:endParaRPr lang="es-CR" sz="1600" dirty="0"/>
          </a:p>
          <a:p>
            <a:r>
              <a:rPr lang="es-CR" sz="1600" b="1" dirty="0"/>
              <a:t>2. Sistema Digestivo: </a:t>
            </a:r>
          </a:p>
          <a:p>
            <a:r>
              <a:rPr lang="es-ES" sz="1600" dirty="0"/>
              <a:t>- Dolor abdominal Severo (Gastritis en crisis, Colitis en Crisis, Cólico Renal en Crisis, Cólico Biliar en Crisis) </a:t>
            </a:r>
          </a:p>
          <a:p>
            <a:r>
              <a:rPr lang="es-CR" sz="1600" dirty="0"/>
              <a:t>- Abdomen Agudo Quirúrgico (Apendicitis, Colelitiasis, Quistes de Ovario Rotos, Hernia encarcelada, Torsión de Ovario, Embarazo ectópico, </a:t>
            </a:r>
            <a:r>
              <a:rPr lang="es-CR" sz="1600" dirty="0" err="1"/>
              <a:t>etc</a:t>
            </a:r>
            <a:r>
              <a:rPr lang="es-CR" sz="1600" dirty="0"/>
              <a:t>) </a:t>
            </a:r>
          </a:p>
          <a:p>
            <a:r>
              <a:rPr lang="es-CR" sz="1600" dirty="0"/>
              <a:t>- Diarrea de Alta Tasa </a:t>
            </a:r>
          </a:p>
          <a:p>
            <a:r>
              <a:rPr lang="es-ES" sz="1600" dirty="0"/>
              <a:t>- Sangrados Digestivos Alto y Bajo </a:t>
            </a:r>
          </a:p>
          <a:p>
            <a:r>
              <a:rPr lang="es-CR" sz="1600" dirty="0"/>
              <a:t>- Gastroenteritis Aguda Severa </a:t>
            </a:r>
          </a:p>
          <a:p>
            <a:endParaRPr lang="es-CR" sz="1600" dirty="0"/>
          </a:p>
          <a:p>
            <a:r>
              <a:rPr lang="es-CR" sz="1600" b="1" dirty="0"/>
              <a:t>3. Sistema Dermatológico: </a:t>
            </a:r>
          </a:p>
          <a:p>
            <a:r>
              <a:rPr lang="es-CR" sz="1600" dirty="0"/>
              <a:t>- Reacciones Alérgicas Severas </a:t>
            </a:r>
          </a:p>
          <a:p>
            <a:r>
              <a:rPr lang="es-CR" sz="1600" dirty="0"/>
              <a:t>	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2F675594-EE52-4020-B788-F7C5F9F8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592" y="1602799"/>
            <a:ext cx="3944408" cy="44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>
            <a:spAutoFit/>
          </a:bodyPr>
          <a:lstStyle/>
          <a:p>
            <a:r>
              <a:rPr lang="es-CR" sz="1600" b="1" dirty="0"/>
              <a:t>4. Sistema Neurológico: </a:t>
            </a:r>
          </a:p>
          <a:p>
            <a:r>
              <a:rPr lang="es-CR" sz="1600" dirty="0"/>
              <a:t>- Convulsión </a:t>
            </a:r>
          </a:p>
          <a:p>
            <a:r>
              <a:rPr lang="es-CR" sz="1600" dirty="0"/>
              <a:t>- Cefalea con déficit neurológico </a:t>
            </a:r>
          </a:p>
          <a:p>
            <a:r>
              <a:rPr lang="es-ES" sz="1600" dirty="0"/>
              <a:t>- Descomposición con pérdida de conciencia. </a:t>
            </a:r>
          </a:p>
          <a:p>
            <a:endParaRPr lang="es-CR" sz="1600" dirty="0"/>
          </a:p>
          <a:p>
            <a:r>
              <a:rPr lang="es-CR" sz="1600" b="1" dirty="0"/>
              <a:t>5. Sistema ORL: </a:t>
            </a:r>
          </a:p>
          <a:p>
            <a:r>
              <a:rPr lang="es-CR" sz="1600" dirty="0"/>
              <a:t>- Hemorragias </a:t>
            </a:r>
          </a:p>
          <a:p>
            <a:r>
              <a:rPr lang="es-ES" sz="1600" dirty="0"/>
              <a:t>- Dolor de Oído con secreción purulenta </a:t>
            </a:r>
          </a:p>
          <a:p>
            <a:endParaRPr lang="es-CR" sz="1600" dirty="0"/>
          </a:p>
          <a:p>
            <a:r>
              <a:rPr lang="es-CR" sz="1600" b="1" dirty="0"/>
              <a:t>6. Sistema Respiratorio </a:t>
            </a:r>
          </a:p>
          <a:p>
            <a:r>
              <a:rPr lang="es-CR" sz="1600" dirty="0"/>
              <a:t>- Asma en Crisis </a:t>
            </a:r>
          </a:p>
          <a:p>
            <a:r>
              <a:rPr lang="es-CR" sz="1600" dirty="0"/>
              <a:t>- Infección Respiratoria con dificultad respiratoria </a:t>
            </a:r>
          </a:p>
          <a:p>
            <a:r>
              <a:rPr lang="es-ES" sz="1600" dirty="0"/>
              <a:t>- Reacción Alérgica con dificultad respiratoria </a:t>
            </a:r>
          </a:p>
          <a:p>
            <a:r>
              <a:rPr lang="es-CR" sz="1600" dirty="0"/>
              <a:t>- Dificultad respiratoria Severa </a:t>
            </a:r>
          </a:p>
          <a:p>
            <a:r>
              <a:rPr lang="es-CR" sz="1600" dirty="0"/>
              <a:t>	</a:t>
            </a:r>
          </a:p>
          <a:p>
            <a:pPr algn="just"/>
            <a:r>
              <a:rPr lang="es-CR" sz="1600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.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  <a:p>
            <a:pPr marL="228521" indent="-228521">
              <a:buFontTx/>
              <a:buChar char="•"/>
            </a:pP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1784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85949"/>
              </p:ext>
            </p:extLst>
          </p:nvPr>
        </p:nvGraphicFramePr>
        <p:xfrm>
          <a:off x="426678" y="1762687"/>
          <a:ext cx="8290647" cy="3678936"/>
        </p:xfrm>
        <a:graphic>
          <a:graphicData uri="http://schemas.openxmlformats.org/drawingml/2006/table">
            <a:tbl>
              <a:tblPr firstRow="1" firstCol="1" bandRow="1"/>
              <a:tblGrid>
                <a:gridCol w="4231265"/>
                <a:gridCol w="4059382"/>
              </a:tblGrid>
              <a:tr h="24384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VII. Consulta Externa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472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Consultas Médicas Externas (General y Especialistas) Consultas con médicos fuera de red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p</a:t>
                      </a:r>
                      <a:r>
                        <a:rPr lang="es-CR" sz="1400" dirty="0" err="1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ago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vía reembolso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Dentro de Red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: Médico General y Especialista URA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Fuera de Red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: $45 para médico general y $90 para médico especialista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Dentro y fuera de red aplica copago de $10 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por consulta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Psiquiatría.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Pago vía reembolso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Max. 20 consultas $60 por consulta con copago.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Psicología. Pago vía reembolso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Max. 12 consultas, 1 por mes, $60 por consulta con copago.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Pruebas de Alergia. Pago vía reembolso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$300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Asesoría Nutricional. Debe haber referencia por un médico y que sea necesario por diagnóstico (adjuntar resultados de laboratorios).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Pago vía reembolso.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Máximo seis (6) consultas al año, $42 por consulta. Aplica copago.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40502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81937"/>
              </p:ext>
            </p:extLst>
          </p:nvPr>
        </p:nvGraphicFramePr>
        <p:xfrm>
          <a:off x="881064" y="2231064"/>
          <a:ext cx="7381875" cy="3432048"/>
        </p:xfrm>
        <a:graphic>
          <a:graphicData uri="http://schemas.openxmlformats.org/drawingml/2006/table">
            <a:tbl>
              <a:tblPr firstRow="1" firstCol="1" bandRow="1"/>
              <a:tblGrid>
                <a:gridCol w="3675694"/>
                <a:gridCol w="3706181"/>
              </a:tblGrid>
              <a:tr h="1962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/>
                      </a:r>
                      <a:b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</a:b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Laboratorios e Imagenología.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Se requiere que el diagnóstico médico se encuentre detallado en la orden de los exámenes.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Se excluyen en esta cobertura los ultrasonidos por maternidad.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Proveedores 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fuera de red,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p</a:t>
                      </a:r>
                      <a:r>
                        <a:rPr lang="es-CR" sz="1400" dirty="0" err="1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ago</a:t>
                      </a: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 vía reembolso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URA. Aplica Co aseguro 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/>
                      </a:r>
                      <a:br>
                        <a:rPr lang="es-CR" sz="1600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</a:b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VIII. Farmacia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Medicamentos Prescritos. 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Medicamentos Psicotrópicos o Estupefacientes sólo recetados por Psiquiatra.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Aplica coaseguro del 90%-10%.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2022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27012"/>
              </p:ext>
            </p:extLst>
          </p:nvPr>
        </p:nvGraphicFramePr>
        <p:xfrm>
          <a:off x="881064" y="1419846"/>
          <a:ext cx="7381875" cy="5149596"/>
        </p:xfrm>
        <a:graphic>
          <a:graphicData uri="http://schemas.openxmlformats.org/drawingml/2006/table">
            <a:tbl>
              <a:tblPr firstRow="1" firstCol="1" bandRow="1"/>
              <a:tblGrid>
                <a:gridCol w="3675694"/>
                <a:gridCol w="3706181"/>
              </a:tblGrid>
              <a:tr h="48768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IX. Maternidad y Beneficios del Recién Nacido (Periodo de 10 meses de espera para la concepción) 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07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Los límites particulares incluyen consultas ginecológicas, ultrasonidos, medicinas, vitaminas: hierro y ácido fólico, gastos de hospital y honorarios médicos. Incluye epidural en parto.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73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Consultas Ginecológicas (Copago para médico especialista)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Las necesarias siempre y cuando no sobrepase el monto de beneficio de parto de la póliza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Imagenología, Laboratorio, Patología y Medicamentos 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Las necesarias siempre y cuando no sobrepase el monto de beneficio de parto de la póliza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Gastos de Hospital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Procedimientos Quirúrgicos y No Quirúrgicos (Paciente Interno o Paciente Externo): Pérdidas o abortos legales, complicaciones resultantes del embarazo.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 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 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 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URA.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Gastos de Hospital: Parto Normal o Cesárea.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Honorarios Ginecobstetricia: Parto Normal o Cesárea.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Honorarios Anestesiólogo.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Honorarios Asistente Quirúrgico.-Con pre-autorización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3321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67730"/>
              </p:ext>
            </p:extLst>
          </p:nvPr>
        </p:nvGraphicFramePr>
        <p:xfrm>
          <a:off x="894918" y="1524569"/>
          <a:ext cx="7381875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3675694"/>
                <a:gridCol w="3706181"/>
              </a:tblGrid>
              <a:tr h="245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Límites Particulares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Cesárea y/o Parto Múltiple  (se debe de presentar justificación)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$4,000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Parto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$3,500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Aborto Espontáneo y legrado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$2,000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400" dirty="0" smtClean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Complicaciones </a:t>
                      </a: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del embarazo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Aplica coaseguro del 90%-10% dentro de red y del 80%-20%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fuera de red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Atención Pediátrica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$300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Beneficios para el Recién Nacido (Sano o No Sano) // Enfermedades Congénitas del Recién Nacido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7175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Gastos de Hospital y Honorarios Neonatología, incluye la circuncisión al momento del nacimiento.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             Cubre del día 1 al día 13 de nacido. 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 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Nacimientos Prematuros y Enfermedades Congénitas</a:t>
                      </a:r>
                      <a:endParaRPr lang="es-CR" sz="140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$25,000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MS Mincho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39489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42735"/>
              </p:ext>
            </p:extLst>
          </p:nvPr>
        </p:nvGraphicFramePr>
        <p:xfrm>
          <a:off x="544440" y="1391773"/>
          <a:ext cx="8055120" cy="5151120"/>
        </p:xfrm>
        <a:graphic>
          <a:graphicData uri="http://schemas.openxmlformats.org/drawingml/2006/table">
            <a:tbl>
              <a:tblPr firstRow="1" firstCol="1" bandRow="1"/>
              <a:tblGrid>
                <a:gridCol w="4010926"/>
                <a:gridCol w="4044194"/>
              </a:tblGrid>
              <a:tr h="24384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X. Programa del Niño Sano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4721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Consultas Médicas desde el nacimiento hasta los 6 años de edad (Costo usual, razonable y acostumbrado)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Control quincenal: edad menor a 1 mes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Control mensual: edad de 1 a 11 meses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Control semestral: edad de 1 a 2 años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Control anual: edad de 2 a 6 años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73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Inmunizaciones Básicas. Esquema de vacunas autorizado por las normas de atención de la C.C.S.S. 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URA. Niños hasta 6 años de edad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0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Tabla de Vacunas Hasta los 6 años de edad (Costo usual, razonable y acostumbrado)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BCG (Nacimiento)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DPT (Difteria, Tétano, Tosferina.)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Hepatitis B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 err="1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Hib</a:t>
                      </a: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 (Influenza tipo B 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Neumococo 13 Valente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Pentavalente (Hepatitis B., </a:t>
                      </a:r>
                      <a:r>
                        <a:rPr lang="es-ES" sz="1400" dirty="0" err="1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Hemophilus</a:t>
                      </a: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 y DPT).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Polio Oral 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Rotavirus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SRP (Sarampión, Rubeola y Paperas)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Varicela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36390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112"/>
              </p:ext>
            </p:extLst>
          </p:nvPr>
        </p:nvGraphicFramePr>
        <p:xfrm>
          <a:off x="881064" y="2426743"/>
          <a:ext cx="7381875" cy="1470660"/>
        </p:xfrm>
        <a:graphic>
          <a:graphicData uri="http://schemas.openxmlformats.org/drawingml/2006/table">
            <a:tbl>
              <a:tblPr firstRow="1" firstCol="1" bandRow="1"/>
              <a:tblGrid>
                <a:gridCol w="3675694"/>
                <a:gridCol w="3706181"/>
              </a:tblGrid>
              <a:tr h="24384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XI. Servicios Dentales (pago vía reembolso)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Atención por Accidente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Cobertura al 100 %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Radiografía Panorámica (sólo terceras molares impactadas o semi impactadas)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Sólo muelas del juicio. Aplica coaseguro.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Extracciones Simples o Cirugía (sólo terceras molares  impactadas o semi impactadas)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Máximo US$125 c/u. Aplica coaseguro.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925782" y="4558153"/>
            <a:ext cx="4835236" cy="923293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es-ES" i="1" dirty="0" smtClean="0"/>
              <a:t>** La atención médica por accidente tiene como  objetivo dejar al asegurado en el mismo estado antes del accidente. **</a:t>
            </a:r>
            <a:endParaRPr lang="es-CR" i="1" dirty="0"/>
          </a:p>
        </p:txBody>
      </p:sp>
      <p:sp>
        <p:nvSpPr>
          <p:cNvPr id="9" name="8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22754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98287"/>
              </p:ext>
            </p:extLst>
          </p:nvPr>
        </p:nvGraphicFramePr>
        <p:xfrm>
          <a:off x="784080" y="1731819"/>
          <a:ext cx="7381875" cy="4165092"/>
        </p:xfrm>
        <a:graphic>
          <a:graphicData uri="http://schemas.openxmlformats.org/drawingml/2006/table">
            <a:tbl>
              <a:tblPr firstRow="1" firstCol="1" bandRow="1"/>
              <a:tblGrid>
                <a:gridCol w="3675694"/>
                <a:gridCol w="3706181"/>
              </a:tblGrid>
              <a:tr h="48768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rgbClr val="FFFFFF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XII. </a:t>
                      </a:r>
                      <a:r>
                        <a:rPr lang="es-CR" sz="1600" b="1" dirty="0">
                          <a:solidFill>
                            <a:srgbClr val="FFFFFF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Chequeo Médico Anual</a:t>
                      </a: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 (pago directo), después de la primera renovación- Aplica para titulares y dependientes</a:t>
                      </a:r>
                      <a:endParaRPr lang="es-C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Incluye exámenes y consulta de interpretación de resultados  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$150 al 100%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XIII. Chequeo Oftalmológico </a:t>
                      </a:r>
                      <a:r>
                        <a:rPr lang="es-CR" sz="1600" b="1" dirty="0" smtClean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s-CR" sz="1600" b="1" baseline="0" dirty="0" smtClean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 smtClean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Aplica </a:t>
                      </a: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para titulares y dependientes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 marL="0" marR="0" indent="0" algn="l" defTabSz="45702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Chequeo Oftalmológico. </a:t>
                      </a:r>
                      <a:r>
                        <a:rPr lang="es-CR" sz="1400" dirty="0" smtClean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Por </a:t>
                      </a:r>
                      <a:r>
                        <a:rPr lang="es-ES" sz="1400" b="1" baseline="0" dirty="0" smtClean="0">
                          <a:effectLst/>
                          <a:latin typeface="Leelawadee"/>
                          <a:ea typeface="MS Mincho"/>
                          <a:cs typeface="Times New Roman"/>
                        </a:rPr>
                        <a:t>Pago Directo</a:t>
                      </a:r>
                      <a:endParaRPr lang="es-CR" sz="1400" b="1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aseline="0" dirty="0" smtClean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y p</a:t>
                      </a:r>
                      <a:r>
                        <a:rPr lang="es-CR" sz="1400" dirty="0" smtClean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ara</a:t>
                      </a:r>
                      <a:r>
                        <a:rPr lang="es-CR" sz="1400" baseline="0" dirty="0" smtClean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 todo el grupo a partir de la fecha de inclusión en la póliza.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400" dirty="0" smtClean="0">
                        <a:effectLst/>
                        <a:latin typeface="Leelawade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s-CR" sz="1400" dirty="0">
                          <a:effectLst/>
                          <a:latin typeface="Leelawadee"/>
                          <a:ea typeface="Calibri"/>
                          <a:cs typeface="Times New Roman"/>
                        </a:rPr>
                        <a:t>100 al 100%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algn="just" defTabSz="45702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Cobertura Especial</a:t>
                      </a:r>
                      <a:r>
                        <a:rPr lang="es-ES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 (solo por red de proveedores y por reembolso)</a:t>
                      </a:r>
                      <a:endParaRPr lang="es-ES" sz="1400" b="1" i="0" kern="1200" dirty="0" smtClean="0">
                        <a:solidFill>
                          <a:schemeClr val="tx1"/>
                        </a:solidFill>
                        <a:effectLst/>
                        <a:latin typeface="Leelawadee"/>
                        <a:ea typeface="Calibri"/>
                        <a:cs typeface="Times New Roman"/>
                      </a:endParaRPr>
                    </a:p>
                    <a:p>
                      <a:pPr marL="0" algn="just" defTabSz="45702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Anteojos y lentes de contacto, </a:t>
                      </a:r>
                      <a:r>
                        <a:rPr lang="es-ES" sz="1400" u="sng" kern="120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por reembolso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 para la compra de 1 par de anteojos que incluye lentes y el marco  y/o lentes de contacto, siempre que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 sean </a:t>
                      </a:r>
                      <a:r>
                        <a:rPr lang="es-E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médicamente necesarios y recetados por un especialista en el cuidado de los ojos.</a:t>
                      </a:r>
                      <a:endParaRPr lang="es-CR" sz="1400" u="sng" kern="1200" dirty="0">
                        <a:solidFill>
                          <a:schemeClr val="tx1"/>
                        </a:solidFill>
                        <a:effectLst/>
                        <a:latin typeface="Leelawade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Leelawade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Leelawade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Hasta un máximo de </a:t>
                      </a:r>
                      <a:r>
                        <a:rPr lang="es-ES" sz="1400" kern="120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$100 al 100%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, por persona asegurada y por año póliza.</a:t>
                      </a:r>
                      <a:endParaRPr lang="es-CR" sz="1400" kern="1200" dirty="0">
                        <a:solidFill>
                          <a:schemeClr val="tx1"/>
                        </a:solidFill>
                        <a:effectLst/>
                        <a:latin typeface="Leelawade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10893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621439" y="96982"/>
            <a:ext cx="6580048" cy="6463702"/>
            <a:chOff x="1889738" y="1280991"/>
            <a:chExt cx="5494734" cy="507738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847" y="4605788"/>
              <a:ext cx="5448625" cy="175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38" y="1280991"/>
              <a:ext cx="5494734" cy="312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48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5EDDAC7-1E3D-4565-98DC-2A04BE10C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459467"/>
            <a:ext cx="8229600" cy="4745038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s-ES" sz="3600" b="1" dirty="0">
                <a:solidFill>
                  <a:srgbClr val="269DD8"/>
                </a:solidFill>
                <a:latin typeface="Raleway"/>
              </a:rPr>
              <a:t>Recordatorio importante</a:t>
            </a:r>
          </a:p>
          <a:p>
            <a:endParaRPr lang="es-ES_tradnl" b="1" dirty="0">
              <a:solidFill>
                <a:srgbClr val="269DD8"/>
              </a:solidFill>
              <a:latin typeface="Raleway"/>
            </a:endParaRPr>
          </a:p>
          <a:p>
            <a:pPr marL="0" indent="0" algn="just">
              <a:buNone/>
            </a:pPr>
            <a:r>
              <a:rPr lang="es-ES_tradnl" sz="2000" b="1" dirty="0">
                <a:solidFill>
                  <a:srgbClr val="269DD8"/>
                </a:solidFill>
                <a:latin typeface="Raleway"/>
              </a:rPr>
              <a:t>Es necesario recordar que esta presentación muestra una recopilación de las características relevantes de los contratos.</a:t>
            </a:r>
            <a:endParaRPr lang="es-ES" sz="2000" b="1" dirty="0">
              <a:solidFill>
                <a:srgbClr val="269DD8"/>
              </a:solidFill>
              <a:latin typeface="Raleway"/>
            </a:endParaRPr>
          </a:p>
          <a:p>
            <a:pPr marL="0" indent="0" algn="just">
              <a:buNone/>
            </a:pPr>
            <a:r>
              <a:rPr lang="es-ES_tradnl" sz="2000" b="1" dirty="0">
                <a:solidFill>
                  <a:srgbClr val="269DD8"/>
                </a:solidFill>
                <a:latin typeface="Raleway"/>
              </a:rPr>
              <a:t> </a:t>
            </a:r>
            <a:endParaRPr lang="es-ES" sz="2000" b="1" dirty="0">
              <a:solidFill>
                <a:srgbClr val="269DD8"/>
              </a:solidFill>
              <a:latin typeface="Raleway"/>
            </a:endParaRPr>
          </a:p>
          <a:p>
            <a:pPr marL="0" indent="0" algn="just">
              <a:buNone/>
            </a:pPr>
            <a:r>
              <a:rPr lang="es-ES_tradnl" sz="2000" b="1" dirty="0">
                <a:solidFill>
                  <a:srgbClr val="269DD8"/>
                </a:solidFill>
                <a:latin typeface="Raleway"/>
              </a:rPr>
              <a:t>Las pólizas originales son el único documento legalmente válido; los términos y condiciones estipuladas en ellas son las que rigen a la hora de un evento y prevalecerán siempre a esta presentación.</a:t>
            </a:r>
            <a:endParaRPr lang="es-ES" sz="2000" b="1" dirty="0">
              <a:solidFill>
                <a:srgbClr val="269DD8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792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" y="-1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45" y="495035"/>
            <a:ext cx="4992053" cy="20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3-Assa-Póliza-Colectiva-Salud.png" descr="3-Assa-Póliza-Colectiva-Salu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964"/>
            <a:ext cx="9153286" cy="686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394" y="404854"/>
            <a:ext cx="549942" cy="593386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369"/>
          <p:cNvSpPr txBox="1"/>
          <p:nvPr/>
        </p:nvSpPr>
        <p:spPr>
          <a:xfrm>
            <a:off x="4140535" y="1243348"/>
            <a:ext cx="4060189" cy="703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1" tIns="29991" rIns="29991" bIns="29991" anchor="ctr">
            <a:spAutoFit/>
          </a:bodyPr>
          <a:lstStyle/>
          <a:p>
            <a:pPr defTabSz="344796">
              <a:lnSpc>
                <a:spcPct val="11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800" b="1" cap="all" dirty="0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rPr>
              <a:t>Assa Medic Móvil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768006" y="2198193"/>
            <a:ext cx="6081028" cy="3476517"/>
            <a:chOff x="8090007" y="4977867"/>
            <a:chExt cx="16216076" cy="6953034"/>
          </a:xfrm>
        </p:grpSpPr>
        <p:pic>
          <p:nvPicPr>
            <p:cNvPr id="579" name="pasted-image.pdf" descr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0007" y="4977867"/>
              <a:ext cx="16132580" cy="695303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83" name="Shape 370"/>
            <p:cNvSpPr txBox="1"/>
            <p:nvPr/>
          </p:nvSpPr>
          <p:spPr>
            <a:xfrm>
              <a:off x="8685004" y="5360977"/>
              <a:ext cx="5437368" cy="12303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4" tIns="71434" rIns="71434" bIns="71434" anchor="ctr">
              <a:spAutoFit/>
            </a:bodyPr>
            <a:lstStyle/>
            <a:p>
              <a:pPr algn="ctr" defTabSz="344796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700" b="1" cap="all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Consulta </a:t>
              </a:r>
              <a:endParaRPr sz="1700" b="1" cap="all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Helvetica"/>
              </a:endParaRPr>
            </a:p>
            <a:p>
              <a:pPr algn="ctr" defTabSz="344796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700" b="1" cap="all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Médica Telefónica</a:t>
              </a:r>
            </a:p>
          </p:txBody>
        </p:sp>
        <p:sp>
          <p:nvSpPr>
            <p:cNvPr id="585" name="Shape 371"/>
            <p:cNvSpPr txBox="1"/>
            <p:nvPr/>
          </p:nvSpPr>
          <p:spPr>
            <a:xfrm>
              <a:off x="9521836" y="7523707"/>
              <a:ext cx="5152504" cy="17012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4" tIns="71434" rIns="71434" bIns="71434" anchor="ctr">
              <a:spAutoFit/>
            </a:bodyPr>
            <a:lstStyle/>
            <a:p>
              <a:pPr algn="ctr" defTabSz="344796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700" b="1" cap="all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Consulta médica </a:t>
              </a:r>
              <a:endParaRPr sz="1700" b="1" cap="all" dirty="0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  <a:p>
              <a:pPr algn="ctr" defTabSz="344796">
                <a:lnSpc>
                  <a:spcPct val="90000"/>
                </a:lnSpc>
                <a:defRPr sz="37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700" b="1" cap="all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domicilio con </a:t>
              </a:r>
              <a:endParaRPr lang="es-ES" sz="1700" b="1" cap="all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344796">
                <a:lnSpc>
                  <a:spcPct val="90000"/>
                </a:lnSpc>
                <a:defRPr sz="37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700" b="1" cap="all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Co-Pago</a:t>
              </a:r>
            </a:p>
          </p:txBody>
        </p:sp>
        <p:sp>
          <p:nvSpPr>
            <p:cNvPr id="586" name="Shape 372"/>
            <p:cNvSpPr txBox="1"/>
            <p:nvPr/>
          </p:nvSpPr>
          <p:spPr>
            <a:xfrm>
              <a:off x="9817722" y="10031251"/>
              <a:ext cx="4560718" cy="13349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4" tIns="71434" rIns="71434" bIns="71434" anchor="ctr">
              <a:spAutoFit/>
            </a:bodyPr>
            <a:lstStyle>
              <a:lvl1pPr algn="l" defTabSz="821529">
                <a:defRPr sz="37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sz="1700" dirty="0"/>
                <a:t>Urgencias con </a:t>
              </a:r>
              <a:endParaRPr lang="es-ES" sz="1700" dirty="0"/>
            </a:p>
            <a:p>
              <a:pPr algn="ctr"/>
              <a:r>
                <a:rPr sz="1700" dirty="0"/>
                <a:t>Co-Pago</a:t>
              </a:r>
            </a:p>
          </p:txBody>
        </p:sp>
        <p:sp>
          <p:nvSpPr>
            <p:cNvPr id="587" name="Shape 373"/>
            <p:cNvSpPr txBox="1"/>
            <p:nvPr/>
          </p:nvSpPr>
          <p:spPr>
            <a:xfrm>
              <a:off x="15578189" y="5544895"/>
              <a:ext cx="8644401" cy="11862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4" tIns="71434" rIns="71434" bIns="71434" anchor="ctr">
              <a:spAutoFit/>
            </a:bodyPr>
            <a:lstStyle/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Orientación  médica  (sin costo) para aclarar </a:t>
              </a:r>
            </a:p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dudas, tratamientos o medicamentos, las 24 </a:t>
              </a:r>
              <a:b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horas del día los 365 días al año</a:t>
              </a:r>
            </a:p>
          </p:txBody>
        </p:sp>
        <p:sp>
          <p:nvSpPr>
            <p:cNvPr id="588" name="Shape 374"/>
            <p:cNvSpPr txBox="1"/>
            <p:nvPr/>
          </p:nvSpPr>
          <p:spPr>
            <a:xfrm>
              <a:off x="15677573" y="9812227"/>
              <a:ext cx="8628510" cy="1827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Por un co-pago de </a:t>
              </a:r>
              <a:r>
                <a:rPr lang="es-ES"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₡5,000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cada asegurado </a:t>
              </a: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recibirá cobertura 24/7 de servicio de </a:t>
              </a: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ambulancia ante cualquier accidente o crisis </a:t>
              </a: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462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médica (urgencias específicas)</a:t>
              </a:r>
            </a:p>
          </p:txBody>
        </p:sp>
        <p:sp>
          <p:nvSpPr>
            <p:cNvPr id="589" name="Shape 375"/>
            <p:cNvSpPr txBox="1"/>
            <p:nvPr/>
          </p:nvSpPr>
          <p:spPr>
            <a:xfrm>
              <a:off x="15463760" y="7717089"/>
              <a:ext cx="8461795" cy="13144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Por un co-pago de </a:t>
              </a:r>
              <a:r>
                <a:rPr lang="es-ES"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₡5,000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cada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asegurado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podrá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coordinar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visita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para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consulta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médica</a:t>
              </a: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511739">
                <a:lnSpc>
                  <a:spcPts val="504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general (no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urgencias</a:t>
              </a:r>
              <a:r>
                <a:rPr sz="1300" b="1" dirty="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) a </a:t>
              </a:r>
              <a:r>
                <a:rPr sz="1300" b="1" dirty="0" err="1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rPr>
                <a:t>domicilio</a:t>
              </a:r>
              <a:endParaRPr sz="13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304944" y="5900625"/>
            <a:ext cx="5223317" cy="654322"/>
          </a:xfrm>
          <a:prstGeom prst="rect">
            <a:avLst/>
          </a:prstGeom>
        </p:spPr>
        <p:txBody>
          <a:bodyPr wrap="square" lIns="38376" tIns="19197" rIns="38376" bIns="19197">
            <a:spAutoFit/>
          </a:bodyPr>
          <a:lstStyle/>
          <a:p>
            <a:pPr algn="ctr" defTabSz="511739">
              <a:defRPr sz="300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R" sz="2000" b="1" dirty="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rPr>
              <a:t>Para hacer uso de este beneficio se debe de llamar al número 2503 2799 opción 1.</a:t>
            </a:r>
          </a:p>
        </p:txBody>
      </p:sp>
    </p:spTree>
    <p:extLst>
      <p:ext uri="{BB962C8B-B14F-4D97-AF65-F5344CB8AC3E}">
        <p14:creationId xmlns:p14="http://schemas.microsoft.com/office/powerpoint/2010/main" val="3427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 advAuto="0"/>
      <p:bldP spid="58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98642"/>
              </p:ext>
            </p:extLst>
          </p:nvPr>
        </p:nvGraphicFramePr>
        <p:xfrm>
          <a:off x="867207" y="1487126"/>
          <a:ext cx="7381875" cy="4297680"/>
        </p:xfrm>
        <a:graphic>
          <a:graphicData uri="http://schemas.openxmlformats.org/drawingml/2006/table">
            <a:tbl>
              <a:tblPr firstRow="1" firstCol="1" bandRow="1"/>
              <a:tblGrid>
                <a:gridCol w="7381875"/>
              </a:tblGrid>
              <a:tr h="243840">
                <a:tc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XV. Programa de Atención Médico Primaria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4053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Este programa consiste en pago directo al 100% en los servicios médicos ofrecidos (consultas, emergencias, laboratorios, medicamentos, US, rayos X en los  siguientes centros médicos: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Hospital Clínica Católica en Guadalupe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Centro Médico La Asunción en Curridabat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Blue Medical en Escazú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Centro Médico GEM en Alajuela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Centro Medico Universal de Cartago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Clínica LHS en Belén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Hospital Metropolitano (todas las sedes en el territorio nacional</a:t>
                      </a:r>
                      <a:r>
                        <a:rPr lang="es-CR" sz="1400" dirty="0" smtClean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Centro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 Médico San Joaquín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marL="0" lvl="0" indent="0" algn="l" defTabSz="457020" rtl="0" eaLnBrk="1" latinLnBrk="0" hangingPunct="1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CR" sz="1400" kern="1200" dirty="0" smtClean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No se requerirá realizar la aprobación antes la compañía de seguros, solo debes de agendar tu cita en el centro médico de tu elección.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 </a:t>
                      </a:r>
                      <a:endParaRPr lang="es-CR" sz="1400" dirty="0" smtClean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400" b="1" i="1" u="sng" dirty="0" smtClean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Horario </a:t>
                      </a:r>
                      <a:r>
                        <a:rPr lang="es-CR" sz="1400" b="1" i="1" u="sng" dirty="0">
                          <a:solidFill>
                            <a:srgbClr val="000000"/>
                          </a:solidFill>
                          <a:effectLst/>
                          <a:latin typeface="Leelawadee" panose="020B0502040204020203" pitchFamily="34" charset="-34"/>
                          <a:ea typeface="Times New Roman"/>
                          <a:cs typeface="Leelawadee" panose="020B0502040204020203" pitchFamily="34" charset="-34"/>
                        </a:rPr>
                        <a:t>de atención: 7 am a 7 pm de lunes a viernes, y sábado de 8 am a  12 md.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Leelawadee" panose="020B0502040204020203" pitchFamily="34" charset="-34"/>
                          <a:ea typeface="Calibri"/>
                          <a:cs typeface="Leelawadee" panose="020B0502040204020203" pitchFamily="34" charset="-34"/>
                        </a:rPr>
                        <a:t> </a:t>
                      </a:r>
                      <a:endParaRPr lang="es-CR" sz="1400" dirty="0">
                        <a:effectLst/>
                        <a:latin typeface="Leelawadee" panose="020B0502040204020203" pitchFamily="34" charset="-34"/>
                        <a:ea typeface="Calibri"/>
                        <a:cs typeface="Leelawadee" panose="020B05020402040202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16962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03" name="image5.png" descr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hape 148"/>
          <p:cNvSpPr txBox="1"/>
          <p:nvPr/>
        </p:nvSpPr>
        <p:spPr>
          <a:xfrm>
            <a:off x="4239247" y="1049980"/>
            <a:ext cx="4439186" cy="134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999" tIns="29999" rIns="29999" bIns="29999">
            <a:spAutoFit/>
          </a:bodyPr>
          <a:lstStyle>
            <a:lvl1pPr algn="l" defTabSz="821529">
              <a:lnSpc>
                <a:spcPct val="110000"/>
              </a:lnSpc>
              <a:defRPr sz="48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es-ES" sz="3800" dirty="0"/>
              <a:t>Beneficio </a:t>
            </a:r>
          </a:p>
          <a:p>
            <a:pPr algn="ctr"/>
            <a:r>
              <a:rPr lang="es-ES" sz="3800" dirty="0"/>
              <a:t>WELLNESS Especial</a:t>
            </a:r>
            <a:endParaRPr sz="3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26006"/>
              </p:ext>
            </p:extLst>
          </p:nvPr>
        </p:nvGraphicFramePr>
        <p:xfrm>
          <a:off x="3433377" y="3324644"/>
          <a:ext cx="5415673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11934"/>
                <a:gridCol w="4103739"/>
              </a:tblGrid>
              <a:tr h="1828800"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1" u="none" strike="noStrike" dirty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Charlas </a:t>
                      </a:r>
                      <a:endParaRPr lang="es-CR" sz="2000" b="1" u="none" strike="noStrike" dirty="0" smtClean="0">
                        <a:solidFill>
                          <a:srgbClr val="003575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  <a:p>
                      <a:pPr algn="ctr" fontAlgn="b"/>
                      <a:r>
                        <a:rPr lang="es-CR" sz="2000" b="1" u="none" strike="noStrike" dirty="0" smtClean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Wellness</a:t>
                      </a:r>
                      <a:endParaRPr lang="es-CR" sz="2000" b="1" i="0" u="none" strike="noStrike" dirty="0">
                        <a:solidFill>
                          <a:srgbClr val="003575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2000" b="1" u="none" strike="noStrike" dirty="0" smtClean="0">
                        <a:solidFill>
                          <a:srgbClr val="003575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Se </a:t>
                      </a:r>
                      <a:r>
                        <a:rPr lang="es-ES" sz="2000" b="1" u="none" strike="noStrike" dirty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realizarán </a:t>
                      </a:r>
                      <a:r>
                        <a:rPr lang="es-ES" sz="2000" b="1" u="none" strike="noStrike" dirty="0" smtClean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 </a:t>
                      </a:r>
                      <a:r>
                        <a:rPr lang="es-ES" sz="2000" b="1" u="none" strike="noStrike" dirty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charlas al año sobre temas relevantes para ayudar a mejorar hábitos y estilo de vida de los asegurados</a:t>
                      </a:r>
                      <a:r>
                        <a:rPr lang="es-ES" sz="2000" b="1" u="none" strike="noStrike" dirty="0" smtClean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.</a:t>
                      </a:r>
                    </a:p>
                    <a:p>
                      <a:pPr algn="ctr" fontAlgn="ctr"/>
                      <a:r>
                        <a:rPr lang="es-ES" sz="2000" b="1" u="none" strike="noStrike" dirty="0" smtClean="0">
                          <a:solidFill>
                            <a:srgbClr val="003575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            </a:t>
                      </a:r>
                      <a:endParaRPr lang="es-ES" sz="2000" b="1" i="0" u="none" strike="noStrike" dirty="0">
                        <a:solidFill>
                          <a:srgbClr val="003575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72518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D82C25-825D-4DFD-B3CE-A70A625D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86868"/>
            <a:ext cx="6511638" cy="5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Algunas Exclusiones del Seguro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988DA16A-010B-498A-9E71-AF82C3EB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705975"/>
            <a:ext cx="8610600" cy="421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algn="just"/>
            <a:endParaRPr lang="es-CR" sz="1600" dirty="0">
              <a:solidFill>
                <a:srgbClr val="1998D7"/>
              </a:solidFill>
              <a:latin typeface="Raleway"/>
            </a:endParaRPr>
          </a:p>
          <a:p>
            <a:pPr algn="just" defTabSz="914040"/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1. Algún tratamiento o servicio que no esté especificado dentro de los beneficios del Plan. </a:t>
            </a:r>
          </a:p>
          <a:p>
            <a:pPr algn="just" defTabSz="914040"/>
            <a:endParaRPr lang="es-CR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 defTabSz="914040"/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2. Padecimientos preexistentes no declarados en la solicitud de seguros. </a:t>
            </a:r>
          </a:p>
          <a:p>
            <a:pPr algn="just" defTabSz="914040"/>
            <a:endParaRPr lang="es-CR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 defTabSz="914040"/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3. Cualquier servicio o suministro que no sea, a juicio de la Compañía, médicamente necesario para el diagnóstico y/o tratamiento de cualquier enfermedad o lesión accidental. </a:t>
            </a:r>
          </a:p>
          <a:p>
            <a:pPr algn="just" defTabSz="914040"/>
            <a:endParaRPr lang="es-CR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 defTabSz="914040"/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4. Cualquier lesión o enfermedades que se produzcan mientras el Asegurado afectado esté en servicio como miembro de cualquier fuerza de policía, policía militar, guardia nacional, fuerzas armadas, cuerpos militares o paramilitares de cualquier país, organismo internacional o grupos políticos o ideológicos en cualquier región del mundo. </a:t>
            </a:r>
          </a:p>
        </p:txBody>
      </p:sp>
    </p:spTree>
    <p:extLst>
      <p:ext uri="{BB962C8B-B14F-4D97-AF65-F5344CB8AC3E}">
        <p14:creationId xmlns:p14="http://schemas.microsoft.com/office/powerpoint/2010/main" val="16703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BEBE30-4182-4D5F-BDB5-BABDB469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18"/>
            <a:ext cx="8686800" cy="31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algn="just" defTabSz="914040"/>
            <a:r>
              <a:rPr lang="es-CR" sz="1600" dirty="0">
                <a:solidFill>
                  <a:srgbClr val="1571AD"/>
                </a:solidFill>
                <a:latin typeface="Raleway"/>
              </a:rPr>
              <a:t>6. </a:t>
            </a:r>
            <a:r>
              <a:rPr lang="es-CR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Gastos por tratamientos para la infertilidad o relacionados a la concepción por medios artificiales; embarazos logrados por inseminación artificial, incluyendo implantación de embriones In Vitro y transferencias de embrión.</a:t>
            </a:r>
          </a:p>
          <a:p>
            <a:pPr algn="just" defTabSz="914040"/>
            <a:endParaRPr lang="es-CR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 defTabSz="914040"/>
            <a:r>
              <a:rPr lang="es-CR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7. Estudios y tratamientos para trastornos del sueño, alopecia genética, senil o nerviosa, síndrome atencional, trastornos del aprendizaje, hiperkinesis o hiperactivismo, obesidad, control de peso, control dietético y reducción gástrica, cirugía bariátrica, consultas de nutricionista para control de peso y cualquier otro procedimiento o tratamiento de obesidad, o cualquier otro trastorno alimenticio. </a:t>
            </a:r>
          </a:p>
          <a:p>
            <a:pPr algn="just" defTabSz="914040"/>
            <a:endParaRPr lang="es-CR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 defTabSz="914040"/>
            <a:r>
              <a:rPr lang="es-CR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8. Entre otros.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D82C25-825D-4DFD-B3CE-A70A625D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86868"/>
            <a:ext cx="6511638" cy="5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Algunas Exclusiones del Seguro </a:t>
            </a:r>
          </a:p>
        </p:txBody>
      </p:sp>
    </p:spTree>
    <p:extLst>
      <p:ext uri="{BB962C8B-B14F-4D97-AF65-F5344CB8AC3E}">
        <p14:creationId xmlns:p14="http://schemas.microsoft.com/office/powerpoint/2010/main" val="5683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" y="-1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27" y="495035"/>
            <a:ext cx="4992053" cy="20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3-Assa-Póliza-Colectiva-Salud.png" descr="3-Assa-Póliza-Colectiva-Salu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86" y="0"/>
            <a:ext cx="9153286" cy="686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822" y="279450"/>
            <a:ext cx="612814" cy="6376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AD4D1BF-C9C1-406C-AF75-483B118C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684" y="2644188"/>
            <a:ext cx="4710545" cy="15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spAutoFit/>
          </a:bodyPr>
          <a:lstStyle/>
          <a:p>
            <a:pPr algn="ctr" defTabSz="914040">
              <a:defRPr/>
            </a:pPr>
            <a:r>
              <a:rPr lang="es-ES_tradnl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USO </a:t>
            </a:r>
            <a:r>
              <a:rPr lang="es-ES_tradnl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DE </a:t>
            </a:r>
            <a:r>
              <a:rPr lang="es-ES_tradnl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LA </a:t>
            </a:r>
            <a:endParaRPr lang="es-ES_tradnl" sz="4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</a:endParaRPr>
          </a:p>
          <a:p>
            <a:pPr algn="ctr" defTabSz="914040">
              <a:defRPr/>
            </a:pPr>
            <a:r>
              <a:rPr lang="es-ES_tradnl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PÓLIZA</a:t>
            </a:r>
            <a:endParaRPr lang="es-ES_tradnl" sz="4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605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381017"/>
            <a:ext cx="7848600" cy="9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latin typeface="Raleway"/>
              </a:rPr>
              <a:t>Ambulatorio – Pago directo * red proveedores</a:t>
            </a:r>
            <a:endParaRPr lang="es-ES" sz="2800" b="1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ABBD438-3528-4170-AEFD-F2C7D97E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63D3A35-F37F-4E01-9941-CA4C8CEC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263"/>
            <a:ext cx="7848600" cy="5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 lvl="1">
              <a:defRPr/>
            </a:pP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Contactos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4418" b="16594"/>
          <a:stretch/>
        </p:blipFill>
        <p:spPr bwMode="auto">
          <a:xfrm>
            <a:off x="1996964" y="1304928"/>
            <a:ext cx="5567617" cy="52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381017"/>
            <a:ext cx="7848600" cy="9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latin typeface="Raleway"/>
              </a:rPr>
              <a:t>Ambulatorio – Pago directo * red proveedores</a:t>
            </a:r>
            <a:endParaRPr lang="es-ES" sz="28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6700" y="1848911"/>
            <a:ext cx="8610600" cy="375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 algn="just">
              <a:defRPr/>
            </a:pPr>
            <a:r>
              <a:rPr lang="es-ES_tradnl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Opción Pago Directo: </a:t>
            </a:r>
            <a:endParaRPr lang="es-ES_tradnl" b="1" u="sng" dirty="0" smtClean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defRPr/>
            </a:pPr>
            <a:endParaRPr lang="es-ES_tradnl" sz="1600" b="1" u="sng" dirty="0">
              <a:solidFill>
                <a:srgbClr val="002060"/>
              </a:solidFill>
              <a:latin typeface="Raleway"/>
            </a:endParaRPr>
          </a:p>
          <a:p>
            <a:pPr algn="just"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Cuando se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utilizan los servicios dentro de la red de proveedores.</a:t>
            </a: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defRPr/>
            </a:pPr>
            <a:endParaRPr lang="es-ES_tradnl" sz="1600" b="1" u="sng" dirty="0">
              <a:solidFill>
                <a:srgbClr val="FF0000"/>
              </a:solidFill>
              <a:latin typeface="Raleway"/>
            </a:endParaRPr>
          </a:p>
          <a:p>
            <a:pPr algn="just">
              <a:defRPr/>
            </a:pPr>
            <a:endParaRPr lang="es-ES_tradnl" sz="1600" b="1" u="sng" dirty="0">
              <a:solidFill>
                <a:srgbClr val="FF0000"/>
              </a:solidFill>
              <a:latin typeface="Raleway"/>
            </a:endParaRPr>
          </a:p>
          <a:p>
            <a:pPr algn="just">
              <a:defRPr/>
            </a:pP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</a:t>
            </a: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procedimiento es:</a:t>
            </a:r>
          </a:p>
          <a:p>
            <a:pPr lvl="1" algn="just">
              <a:defRPr/>
            </a:pP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759" indent="-342759" algn="just">
              <a:buFont typeface="+mj-lt"/>
              <a:buAutoNum type="alphaLcParenR"/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Buscar el médico en la lista de red de proveedores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 </a:t>
            </a: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App </a:t>
            </a: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ASSA Salud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  <a:p>
            <a:pPr marL="342759" indent="-342759" algn="just">
              <a:buFont typeface="+mj-lt"/>
              <a:buAutoNum type="alphaLcParenR"/>
              <a:defRPr/>
            </a:pP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Presentarse a la cita con el médico seleccionado y mostrar el carnet digital.</a:t>
            </a:r>
          </a:p>
          <a:p>
            <a:pPr marL="342759" indent="-342759" algn="just">
              <a:buFont typeface="+mj-lt"/>
              <a:buAutoNum type="alphaLcParenR"/>
              <a:defRPr/>
            </a:pP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 salir de la atención medica cancelar la participación correspondiente.</a:t>
            </a:r>
          </a:p>
          <a:p>
            <a:pPr marL="342759" indent="-342759" algn="just">
              <a:buFont typeface="+mj-lt"/>
              <a:buAutoNum type="alphaLcParenR"/>
              <a:defRPr/>
            </a:pP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Si el médico tratante envía procedimientos mayores a los $300 se deben de </a:t>
            </a:r>
          </a:p>
          <a:p>
            <a:pPr algn="just"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 pre-autorizar.</a:t>
            </a:r>
          </a:p>
          <a:p>
            <a:pPr marL="342759" indent="-342759" algn="just">
              <a:buFont typeface="+mj-lt"/>
              <a:buAutoNum type="alphaLcParenR"/>
              <a:defRPr/>
            </a:pPr>
            <a:endParaRPr lang="es-ES_tradnl" sz="1600" dirty="0">
              <a:solidFill>
                <a:schemeClr val="tx2"/>
              </a:solidFill>
              <a:latin typeface="Raleway"/>
            </a:endParaRPr>
          </a:p>
          <a:p>
            <a:pPr marL="307569" lvl="1" algn="just">
              <a:defRPr/>
            </a:pPr>
            <a:endParaRPr lang="es-ES" sz="1600" dirty="0">
              <a:solidFill>
                <a:schemeClr val="tx2"/>
              </a:solidFill>
              <a:latin typeface="Raleway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ABBD438-3528-4170-AEFD-F2C7D97E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63D3A35-F37F-4E01-9941-CA4C8CEC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263"/>
            <a:ext cx="7848600" cy="5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Pago Directo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38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381017"/>
            <a:ext cx="7848600" cy="9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latin typeface="Raleway"/>
              </a:rPr>
              <a:t>Ambulatorio – Pago directo * red proveedores</a:t>
            </a:r>
            <a:endParaRPr lang="es-ES" sz="2800" b="1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714064" y="242470"/>
            <a:ext cx="6224590" cy="6227601"/>
            <a:chOff x="5373687" y="641777"/>
            <a:chExt cx="12800014" cy="1248180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"/>
            <a:stretch/>
          </p:blipFill>
          <p:spPr bwMode="auto">
            <a:xfrm>
              <a:off x="5373687" y="7586070"/>
              <a:ext cx="12800013" cy="5537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687" y="641777"/>
              <a:ext cx="12800014" cy="6944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04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CC608B9-578A-4D14-BC00-E0A00674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1643605"/>
            <a:ext cx="8193024" cy="437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 marL="0" lvl="1" algn="just">
              <a:defRPr/>
            </a:pPr>
            <a:endParaRPr lang="es-ES_tradnl" b="1" u="sng" dirty="0" smtClean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algn="just">
              <a:defRPr/>
            </a:pPr>
            <a:r>
              <a:rPr lang="es-ES_tradnl" b="1" u="sng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Opción </a:t>
            </a:r>
            <a:r>
              <a:rPr lang="es-ES_tradnl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Pago por Reembolso: </a:t>
            </a:r>
          </a:p>
          <a:p>
            <a:pPr marL="0" lvl="1" algn="just">
              <a:defRPr/>
            </a:pPr>
            <a:endParaRPr lang="es-ES_tradnl" b="1" u="sng" dirty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algn="just"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 efectúa presentado a la Cía de Seguros todos los documentos requeridos para el tramite de reembolso:</a:t>
            </a:r>
          </a:p>
          <a:p>
            <a:pPr lvl="1" algn="just">
              <a:defRPr/>
            </a:pP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indent="-479871" algn="just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Solicitud de beneficios cumplimentada por el médico y el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asegurado. </a:t>
            </a: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indent="-479871" algn="just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Facturas originales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timbradas.</a:t>
            </a: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indent="-479871" algn="just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Referencias de exámenes especiales (TAC, ultrasonidos, rayos X,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       laboratorios</a:t>
            </a: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etc.)</a:t>
            </a:r>
          </a:p>
          <a:p>
            <a:pPr indent="-479871" algn="just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Resultados de exámenes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especiales.</a:t>
            </a: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indent="-479871" algn="just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Recetas médicas </a:t>
            </a:r>
            <a:r>
              <a:rPr lang="es-ES_tradnl" dirty="0" smtClean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s-ES_tradnl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99807" lvl="1" indent="-192238" algn="just">
              <a:buFont typeface="Arial" panose="020B0604020202020204" pitchFamily="34" charset="0"/>
              <a:buChar char="•"/>
              <a:defRPr/>
            </a:pPr>
            <a:endParaRPr lang="es-ES_tradnl" sz="1600" dirty="0">
              <a:solidFill>
                <a:schemeClr val="tx2"/>
              </a:solidFill>
              <a:latin typeface="Raleway"/>
            </a:endParaRPr>
          </a:p>
          <a:p>
            <a:pPr algn="just">
              <a:defRPr/>
            </a:pPr>
            <a:endParaRPr lang="es-ES" sz="1600" b="1" i="1" dirty="0" smtClean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just">
              <a:defRPr/>
            </a:pPr>
            <a:r>
              <a:rPr lang="es-ES" sz="1600" b="1" i="1" dirty="0" smtClean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Nota </a:t>
            </a:r>
            <a:r>
              <a:rPr lang="es-ES" sz="1600" b="1" i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importante: los medicamentos no se pueden realizar por medio de pago directo, estos son solo por medio de reembolso.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9D0A3D72-795C-46C5-890E-218CE078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24" y="304800"/>
            <a:ext cx="8458200" cy="5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Reembolso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417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1-Assa-Póliza-Colectiva-Salud.jpg" descr="1-Assa-Póliza-Colectiva-Sa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163"/>
          <p:cNvSpPr txBox="1"/>
          <p:nvPr/>
        </p:nvSpPr>
        <p:spPr>
          <a:xfrm>
            <a:off x="4810922" y="2624211"/>
            <a:ext cx="2542017" cy="122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1" tIns="29991" rIns="29991" bIns="29991" anchor="ctr">
            <a:spAutoFit/>
          </a:bodyPr>
          <a:lstStyle/>
          <a:p>
            <a:pPr algn="ctr" defTabSz="344789" hangingPunct="0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200" b="1" kern="0" cap="all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Póliza</a:t>
            </a:r>
            <a:endParaRPr sz="4200" b="1" kern="0" cap="all" dirty="0">
              <a:solidFill>
                <a:srgbClr val="FFFFFF"/>
              </a:solidFill>
              <a:sym typeface="Helvetica"/>
            </a:endParaRPr>
          </a:p>
          <a:p>
            <a:pPr algn="ctr" defTabSz="344789" hangingPunct="0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200" b="1" kern="0" cap="all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Colectiva</a:t>
            </a:r>
            <a:endParaRPr sz="4200" b="1" kern="0" cap="all" dirty="0">
              <a:solidFill>
                <a:srgbClr val="FFFFFF"/>
              </a:solidFill>
              <a:sym typeface="Helvetica"/>
            </a:endParaRPr>
          </a:p>
          <a:p>
            <a:pPr algn="ctr" defTabSz="344789" hangingPunct="0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200" b="1" kern="0" cap="all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</a:p>
        </p:txBody>
      </p:sp>
      <p:pic>
        <p:nvPicPr>
          <p:cNvPr id="33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963" y="447497"/>
            <a:ext cx="607092" cy="637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77020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 advAuto="0"/>
      <p:bldP spid="334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811769" y="1447801"/>
            <a:ext cx="5808231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518" tIns="30768" rIns="61518" bIns="30768" anchor="ctr"/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00038" algn="l"/>
                <a:tab pos="603250" algn="l"/>
                <a:tab pos="904875" algn="l"/>
                <a:tab pos="1208088" algn="l"/>
                <a:tab pos="1509713" algn="l"/>
                <a:tab pos="1812925" algn="l"/>
                <a:tab pos="2114550" algn="l"/>
                <a:tab pos="2416175" algn="l"/>
                <a:tab pos="2719388" algn="l"/>
                <a:tab pos="3021013" algn="l"/>
                <a:tab pos="3324225" algn="l"/>
                <a:tab pos="3625850" algn="l"/>
                <a:tab pos="3929063" algn="l"/>
                <a:tab pos="4230688" algn="l"/>
                <a:tab pos="4533900" algn="l"/>
                <a:tab pos="4835525" algn="l"/>
                <a:tab pos="5138738" algn="l"/>
                <a:tab pos="5440363" algn="l"/>
                <a:tab pos="5743575" algn="l"/>
                <a:tab pos="6045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40">
              <a:spcBef>
                <a:spcPct val="0"/>
              </a:spcBef>
              <a:buNone/>
              <a:tabLst>
                <a:tab pos="0" algn="l"/>
                <a:tab pos="299912" algn="l"/>
                <a:tab pos="603016" algn="l"/>
                <a:tab pos="904515" algn="l"/>
                <a:tab pos="1207616" algn="l"/>
                <a:tab pos="1509119" algn="l"/>
                <a:tab pos="1812205" algn="l"/>
                <a:tab pos="2113707" algn="l"/>
                <a:tab pos="2415221" algn="l"/>
                <a:tab pos="2718308" algn="l"/>
                <a:tab pos="3019821" algn="l"/>
                <a:tab pos="3322911" algn="l"/>
                <a:tab pos="3624410" algn="l"/>
                <a:tab pos="3927504" algn="l"/>
                <a:tab pos="4229014" algn="l"/>
                <a:tab pos="4532100" algn="l"/>
                <a:tab pos="4833613" algn="l"/>
                <a:tab pos="5136704" algn="l"/>
                <a:tab pos="5438206" algn="l"/>
                <a:tab pos="5741307" algn="l"/>
                <a:tab pos="6042806" algn="l"/>
              </a:tabLst>
              <a:defRPr/>
            </a:pPr>
            <a:endParaRPr lang="es-ES" altLang="es-CR" sz="2400" b="1" kern="0" dirty="0">
              <a:solidFill>
                <a:srgbClr val="002060"/>
              </a:solidFill>
              <a:latin typeface="Raleway"/>
            </a:endParaRPr>
          </a:p>
          <a:p>
            <a:pPr algn="ctr" defTabSz="914040">
              <a:spcBef>
                <a:spcPct val="0"/>
              </a:spcBef>
              <a:buNone/>
              <a:tabLst>
                <a:tab pos="0" algn="l"/>
                <a:tab pos="299912" algn="l"/>
                <a:tab pos="603016" algn="l"/>
                <a:tab pos="904515" algn="l"/>
                <a:tab pos="1207616" algn="l"/>
                <a:tab pos="1509119" algn="l"/>
                <a:tab pos="1812205" algn="l"/>
                <a:tab pos="2113707" algn="l"/>
                <a:tab pos="2415221" algn="l"/>
                <a:tab pos="2718308" algn="l"/>
                <a:tab pos="3019821" algn="l"/>
                <a:tab pos="3322911" algn="l"/>
                <a:tab pos="3624410" algn="l"/>
                <a:tab pos="3927504" algn="l"/>
                <a:tab pos="4229014" algn="l"/>
                <a:tab pos="4532100" algn="l"/>
                <a:tab pos="4833613" algn="l"/>
                <a:tab pos="5136704" algn="l"/>
                <a:tab pos="5438206" algn="l"/>
                <a:tab pos="5741307" algn="l"/>
                <a:tab pos="6042806" algn="l"/>
              </a:tabLst>
              <a:defRPr/>
            </a:pPr>
            <a:r>
              <a:rPr lang="es-ES" altLang="es-CR" sz="2400" b="1" kern="0" dirty="0">
                <a:solidFill>
                  <a:srgbClr val="002060"/>
                </a:solidFill>
                <a:latin typeface="Raleway"/>
              </a:rPr>
              <a:t>FORMULARIO </a:t>
            </a:r>
            <a:r>
              <a:rPr lang="es-ES" altLang="es-CR" sz="2400" b="1" kern="0" dirty="0" smtClean="0">
                <a:solidFill>
                  <a:srgbClr val="002060"/>
                </a:solidFill>
                <a:latin typeface="Raleway"/>
              </a:rPr>
              <a:t>ÚNICO DE RECLAMOS - PREAUTORIZACIONES</a:t>
            </a:r>
            <a:endParaRPr lang="es-ES" altLang="es-CR" sz="2400" b="1" kern="0" dirty="0">
              <a:solidFill>
                <a:srgbClr val="002060"/>
              </a:solidFill>
              <a:latin typeface="Raleway"/>
            </a:endParaRPr>
          </a:p>
          <a:p>
            <a:pPr algn="ctr" defTabSz="914040">
              <a:spcBef>
                <a:spcPct val="0"/>
              </a:spcBef>
              <a:buNone/>
              <a:tabLst>
                <a:tab pos="0" algn="l"/>
                <a:tab pos="299912" algn="l"/>
                <a:tab pos="603016" algn="l"/>
                <a:tab pos="904515" algn="l"/>
                <a:tab pos="1207616" algn="l"/>
                <a:tab pos="1509119" algn="l"/>
                <a:tab pos="1812205" algn="l"/>
                <a:tab pos="2113707" algn="l"/>
                <a:tab pos="2415221" algn="l"/>
                <a:tab pos="2718308" algn="l"/>
                <a:tab pos="3019821" algn="l"/>
                <a:tab pos="3322911" algn="l"/>
                <a:tab pos="3624410" algn="l"/>
                <a:tab pos="3927504" algn="l"/>
                <a:tab pos="4229014" algn="l"/>
                <a:tab pos="4532100" algn="l"/>
                <a:tab pos="4833613" algn="l"/>
                <a:tab pos="5136704" algn="l"/>
                <a:tab pos="5438206" algn="l"/>
                <a:tab pos="5741307" algn="l"/>
                <a:tab pos="6042806" algn="l"/>
              </a:tabLst>
              <a:defRPr/>
            </a:pPr>
            <a:endParaRPr lang="es-ES" altLang="es-CR" sz="2000" b="1" kern="0" dirty="0">
              <a:solidFill>
                <a:srgbClr val="002060"/>
              </a:solidFill>
              <a:latin typeface="Raleway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9725" y="2438418"/>
            <a:ext cx="8464550" cy="360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1518" tIns="30768" rIns="61518" bIns="30768"/>
          <a:lstStyle/>
          <a:p>
            <a:pPr marL="55538" indent="-53401" algn="just" defTabSz="914040">
              <a:spcBef>
                <a:spcPts val="303"/>
              </a:spcBef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Datos indispensable por parte  del Asegurado:</a:t>
            </a:r>
          </a:p>
          <a:p>
            <a:pPr marL="670677" lvl="2" indent="-53401" algn="just" defTabSz="914040">
              <a:spcBef>
                <a:spcPts val="303"/>
              </a:spcBef>
              <a:buClr>
                <a:srgbClr val="254061"/>
              </a:buClr>
              <a:buFont typeface="Times New Roman" pitchFamily="16" charset="0"/>
              <a:buAutoNum type="arabicPeriod"/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Nombre del asegurado y paciente</a:t>
            </a:r>
          </a:p>
          <a:p>
            <a:pPr marL="670677" lvl="2" indent="-53401" algn="just" defTabSz="914040">
              <a:spcBef>
                <a:spcPts val="303"/>
              </a:spcBef>
              <a:buClr>
                <a:srgbClr val="254061"/>
              </a:buClr>
              <a:buFont typeface="Times New Roman" pitchFamily="16" charset="0"/>
              <a:buAutoNum type="arabicPeriod"/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Número de póliza colectiva</a:t>
            </a:r>
          </a:p>
          <a:p>
            <a:pPr marL="670677" lvl="2" indent="-53401" algn="just" defTabSz="914040">
              <a:spcBef>
                <a:spcPts val="303"/>
              </a:spcBef>
              <a:buClr>
                <a:srgbClr val="254061"/>
              </a:buClr>
              <a:buFont typeface="Times New Roman" pitchFamily="16" charset="0"/>
              <a:buAutoNum type="arabicPeriod"/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Firma del asegurado, cédula y número de teléfono</a:t>
            </a:r>
          </a:p>
          <a:p>
            <a:pPr marL="55538" indent="-53401" algn="just" defTabSz="914040">
              <a:spcBef>
                <a:spcPts val="303"/>
              </a:spcBef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endParaRPr lang="es-ES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5538" indent="-53401" algn="just" defTabSz="914040">
              <a:spcBef>
                <a:spcPts val="303"/>
              </a:spcBef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Adicional:</a:t>
            </a:r>
          </a:p>
          <a:p>
            <a:pPr marL="55538" indent="-53401" algn="just" defTabSz="914040">
              <a:spcBef>
                <a:spcPts val="303"/>
              </a:spcBef>
              <a:buClr>
                <a:srgbClr val="254061"/>
              </a:buClr>
              <a:buFont typeface="Times New Roman" pitchFamily="16" charset="0"/>
              <a:buAutoNum type="arabicPeriod"/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Tener en cuenta que deben adjuntarse facturas originales así como desgloses de las mismas y sus respectivas recetas médicas.</a:t>
            </a:r>
          </a:p>
          <a:p>
            <a:pPr marL="55538" indent="-53401" algn="just" defTabSz="914040">
              <a:spcBef>
                <a:spcPts val="303"/>
              </a:spcBef>
              <a:buClr>
                <a:srgbClr val="254061"/>
              </a:buClr>
              <a:buFont typeface="Times New Roman" pitchFamily="16" charset="0"/>
              <a:buAutoNum type="arabicPeriod"/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ES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En caso de utilizar servicios de laboratorio, Rayos X y cualquier otro examen de diagnóstico deben adjuntar las referencias médicas de los mismos.</a:t>
            </a:r>
          </a:p>
          <a:p>
            <a:pPr marL="55538" indent="-53401" algn="just" defTabSz="914040">
              <a:spcBef>
                <a:spcPts val="303"/>
              </a:spcBef>
              <a:buClr>
                <a:srgbClr val="254061"/>
              </a:buClr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endParaRPr lang="es-CR" dirty="0">
              <a:solidFill>
                <a:srgbClr val="1571AD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5538" indent="-53401" algn="just" defTabSz="914040">
              <a:spcBef>
                <a:spcPts val="303"/>
              </a:spcBef>
              <a:buClr>
                <a:srgbClr val="254061"/>
              </a:buClr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r>
              <a:rPr lang="es-CR" dirty="0">
                <a:solidFill>
                  <a:srgbClr val="1571A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Periodo de ajuste y liquidación: 10 días hábiles</a:t>
            </a:r>
          </a:p>
          <a:p>
            <a:pPr marL="55538" indent="-53401" algn="just" defTabSz="914040">
              <a:spcBef>
                <a:spcPts val="303"/>
              </a:spcBef>
              <a:buClr>
                <a:srgbClr val="254061"/>
              </a:buClr>
              <a:buFont typeface="Times New Roman" pitchFamily="16" charset="0"/>
              <a:buAutoNum type="arabicPeriod"/>
              <a:tabLst>
                <a:tab pos="55538" algn="l"/>
                <a:tab pos="356697" algn="l"/>
                <a:tab pos="658933" algn="l"/>
                <a:tab pos="961171" algn="l"/>
                <a:tab pos="1263399" algn="l"/>
                <a:tab pos="1565642" algn="l"/>
                <a:tab pos="1867872" algn="l"/>
                <a:tab pos="2170099" algn="l"/>
                <a:tab pos="2472335" algn="l"/>
                <a:tab pos="2774573" algn="l"/>
                <a:tab pos="3076802" algn="l"/>
                <a:tab pos="3379043" algn="l"/>
                <a:tab pos="3681274" algn="l"/>
                <a:tab pos="3983503" algn="l"/>
                <a:tab pos="4285746" algn="l"/>
                <a:tab pos="4587975" algn="l"/>
                <a:tab pos="4890210" algn="l"/>
                <a:tab pos="5192448" algn="l"/>
                <a:tab pos="5494676" algn="l"/>
                <a:tab pos="5796909" algn="l"/>
                <a:tab pos="6099149" algn="l"/>
              </a:tabLst>
              <a:defRPr/>
            </a:pPr>
            <a:endParaRPr lang="es-ES" sz="1900" kern="0" dirty="0">
              <a:solidFill>
                <a:srgbClr val="254061"/>
              </a:solidFill>
              <a:latin typeface="Raleway"/>
            </a:endParaRPr>
          </a:p>
        </p:txBody>
      </p:sp>
      <p:cxnSp>
        <p:nvCxnSpPr>
          <p:cNvPr id="5" name="3 Conector recto">
            <a:extLst>
              <a:ext uri="{FF2B5EF4-FFF2-40B4-BE49-F238E27FC236}">
                <a16:creationId xmlns="" xmlns:a16="http://schemas.microsoft.com/office/drawing/2014/main" id="{6FD31ADE-B22C-4B55-A7B0-CA7FF28C38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819" y="2286000"/>
            <a:ext cx="8234362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68D795F-8821-4672-93AD-F26402FF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3D3A35-F37F-4E01-9941-CA4C8CEC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263"/>
            <a:ext cx="7848600" cy="5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>
              <a:defRPr/>
            </a:pP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Formulario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429031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148"/>
          <p:cNvSpPr txBox="1"/>
          <p:nvPr/>
        </p:nvSpPr>
        <p:spPr>
          <a:xfrm>
            <a:off x="304539" y="604434"/>
            <a:ext cx="2447787" cy="491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9993" tIns="29993" rIns="29993" bIns="29993" anchor="ctr">
            <a:spAutoFit/>
          </a:bodyPr>
          <a:lstStyle>
            <a:lvl1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00000"/>
              </a:lnSpc>
              <a:defRPr sz="62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_tradn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"/>
          <a:stretch/>
        </p:blipFill>
        <p:spPr bwMode="auto">
          <a:xfrm>
            <a:off x="2496107" y="459743"/>
            <a:ext cx="6090403" cy="56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802987" y="3428999"/>
            <a:ext cx="357188" cy="5499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6 CuadroTexto"/>
          <p:cNvSpPr txBox="1"/>
          <p:nvPr/>
        </p:nvSpPr>
        <p:spPr>
          <a:xfrm>
            <a:off x="157753" y="3340123"/>
            <a:ext cx="1472621" cy="6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197" tIns="19197" rIns="19197" bIns="19197">
            <a:spAutoFit/>
          </a:bodyPr>
          <a:lstStyle/>
          <a:p>
            <a:pPr algn="l"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1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Lo completa</a:t>
            </a:r>
          </a:p>
          <a:p>
            <a:pPr algn="l"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1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" sz="2000" b="1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sz="2000" b="1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segurado</a:t>
            </a:r>
          </a:p>
        </p:txBody>
      </p:sp>
    </p:spTree>
    <p:extLst>
      <p:ext uri="{BB962C8B-B14F-4D97-AF65-F5344CB8AC3E}">
        <p14:creationId xmlns:p14="http://schemas.microsoft.com/office/powerpoint/2010/main" val="3899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 advAuto="0"/>
      <p:bldP spid="8" grpId="0" animBg="1" advAuto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8" y="327248"/>
            <a:ext cx="4992094" cy="61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66" y="3139427"/>
            <a:ext cx="357188" cy="5499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6 CuadroTexto"/>
          <p:cNvSpPr txBox="1"/>
          <p:nvPr/>
        </p:nvSpPr>
        <p:spPr>
          <a:xfrm>
            <a:off x="7068201" y="2933342"/>
            <a:ext cx="1411340" cy="9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197" tIns="19197" rIns="19197" bIns="19197">
            <a:spAutoFit/>
          </a:bodyPr>
          <a:lstStyle/>
          <a:p>
            <a:pPr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1" u="sng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Lo completa</a:t>
            </a:r>
          </a:p>
          <a:p>
            <a:pPr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000" b="1" u="sng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el médico tratante</a:t>
            </a:r>
            <a:endParaRPr sz="2000" b="1" u="sng" dirty="0">
              <a:solidFill>
                <a:srgbClr val="0D25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1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4208" r="3274" b="21535"/>
          <a:stretch/>
        </p:blipFill>
        <p:spPr bwMode="auto">
          <a:xfrm>
            <a:off x="268756" y="485811"/>
            <a:ext cx="6540429" cy="57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896" y="3253139"/>
            <a:ext cx="357188" cy="5499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6 CuadroTexto"/>
          <p:cNvSpPr txBox="1"/>
          <p:nvPr/>
        </p:nvSpPr>
        <p:spPr>
          <a:xfrm>
            <a:off x="7393568" y="2951020"/>
            <a:ext cx="1355915" cy="9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197" tIns="19197" rIns="19197" bIns="19197">
            <a:spAutoFit/>
          </a:bodyPr>
          <a:lstStyle/>
          <a:p>
            <a:pPr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1" u="sng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Lo completa</a:t>
            </a:r>
          </a:p>
          <a:p>
            <a:pPr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000" b="1" u="sng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el médico tratante</a:t>
            </a:r>
            <a:endParaRPr sz="2000" b="1" u="sng" dirty="0">
              <a:solidFill>
                <a:srgbClr val="0D25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1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7" y="303795"/>
            <a:ext cx="4878029" cy="604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49" y="3289326"/>
            <a:ext cx="357188" cy="54992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7 CuadroTexto"/>
          <p:cNvSpPr txBox="1"/>
          <p:nvPr/>
        </p:nvSpPr>
        <p:spPr>
          <a:xfrm>
            <a:off x="6992734" y="2987207"/>
            <a:ext cx="1579766" cy="96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197" tIns="19197" rIns="19197" bIns="19197">
            <a:spAutoFit/>
          </a:bodyPr>
          <a:lstStyle/>
          <a:p>
            <a:pPr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1" u="sng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Lo completa</a:t>
            </a:r>
          </a:p>
          <a:p>
            <a:pPr>
              <a:defRPr sz="2700" b="1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000" b="1" u="sng" dirty="0">
                <a:solidFill>
                  <a:srgbClr val="0D2562"/>
                </a:solidFill>
                <a:latin typeface="Calibri"/>
                <a:ea typeface="Calibri"/>
                <a:cs typeface="Calibri"/>
                <a:sym typeface="Calibri"/>
              </a:rPr>
              <a:t>el médico tratante</a:t>
            </a:r>
            <a:endParaRPr sz="2000" b="1" u="sng" dirty="0">
              <a:solidFill>
                <a:srgbClr val="0D25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0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1-Assa-Póliza-Colectiva-vida.jpg" descr="1-Assa-Póliza-Colectiva-v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25"/>
          <p:cNvSpPr txBox="1"/>
          <p:nvPr/>
        </p:nvSpPr>
        <p:spPr>
          <a:xfrm>
            <a:off x="4810904" y="2347120"/>
            <a:ext cx="2542016" cy="122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1" tIns="29991" rIns="29991" bIns="29991" anchor="ctr">
            <a:spAutoFit/>
          </a:bodyPr>
          <a:lstStyle/>
          <a:p>
            <a:pPr defTabSz="344796" hangingPunct="0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200" b="1" kern="0" cap="all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Póliza</a:t>
            </a:r>
            <a:endParaRPr sz="4200" b="1" kern="0" cap="all" dirty="0">
              <a:solidFill>
                <a:srgbClr val="FFFFFF"/>
              </a:solidFill>
              <a:sym typeface="Helvetica"/>
            </a:endParaRPr>
          </a:p>
          <a:p>
            <a:pPr defTabSz="344796" hangingPunct="0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200" b="1" kern="0" cap="all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Colectiva</a:t>
            </a:r>
            <a:endParaRPr sz="4200" b="1" kern="0" cap="all" dirty="0">
              <a:solidFill>
                <a:srgbClr val="FFFFFF"/>
              </a:solidFill>
              <a:sym typeface="Helvetica"/>
            </a:endParaRPr>
          </a:p>
          <a:p>
            <a:pPr defTabSz="344796" hangingPunct="0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200" b="1" kern="0" cap="all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</a:p>
        </p:txBody>
      </p:sp>
      <p:pic>
        <p:nvPicPr>
          <p:cNvPr id="177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161" y="434013"/>
            <a:ext cx="478260" cy="637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65653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77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29"/>
          <p:cNvSpPr txBox="1"/>
          <p:nvPr/>
        </p:nvSpPr>
        <p:spPr>
          <a:xfrm>
            <a:off x="322986" y="431936"/>
            <a:ext cx="2170120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1" tIns="29991" rIns="29991" bIns="29991" anchor="ctr">
            <a:spAutoFit/>
          </a:bodyPr>
          <a:lstStyle>
            <a:lvl1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r>
              <a:rPr sz="2800" kern="0" dirty="0">
                <a:latin typeface="Leelawadee" panose="020B0502040204020203" pitchFamily="34" charset="-34"/>
                <a:cs typeface="Leelawadee" panose="020B0502040204020203" pitchFamily="34" charset="-34"/>
              </a:rPr>
              <a:t>Cobertura</a:t>
            </a:r>
            <a:endParaRPr lang="es-ES" sz="2800" kern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hangingPunct="0"/>
            <a:r>
              <a:rPr sz="2800" kern="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ES" sz="2800" kern="0" dirty="0">
                <a:latin typeface="Leelawadee" panose="020B0502040204020203" pitchFamily="34" charset="-34"/>
                <a:cs typeface="Leelawadee" panose="020B0502040204020203" pitchFamily="34" charset="-34"/>
              </a:rPr>
              <a:t>   </a:t>
            </a:r>
            <a:r>
              <a:rPr sz="2800" kern="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básica</a:t>
            </a:r>
            <a:endParaRPr sz="2800" kern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2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822" y="279459"/>
            <a:ext cx="478260" cy="637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058" y="495035"/>
            <a:ext cx="4992053" cy="20651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36621"/>
              </p:ext>
            </p:extLst>
          </p:nvPr>
        </p:nvGraphicFramePr>
        <p:xfrm>
          <a:off x="1150812" y="1737514"/>
          <a:ext cx="6842382" cy="3382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r>
                        <a:rPr lang="es-ES_tradnl" sz="2500" b="1" i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COBERTURA B</a:t>
                      </a:r>
                      <a:r>
                        <a:rPr lang="es-ES" sz="2500" b="1" i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ÁSICA</a:t>
                      </a:r>
                      <a:endParaRPr lang="es-ES_tradnl" sz="2500" b="1" i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500" b="1" i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MONTOS DE COBERTURA</a:t>
                      </a: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778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Medium"/>
                        </a:rPr>
                        <a:t>Muerte por cualquier causa</a:t>
                      </a: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24 Veces Salario</a:t>
                      </a:r>
                      <a:endParaRPr kumimoji="0" lang="es-ES_tradnl" sz="2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1B406B"/>
                        </a:solidFill>
                        <a:effectLst/>
                        <a:uFillTx/>
                        <a:latin typeface="Calibri"/>
                        <a:ea typeface="Calibri"/>
                        <a:cs typeface="Calibri"/>
                        <a:sym typeface="Helvetica Neue Light"/>
                      </a:endParaRP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738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Adelanto de gastos funerarios</a:t>
                      </a: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$</a:t>
                      </a:r>
                      <a:r>
                        <a:rPr kumimoji="0" lang="es-ES_tradnl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2,000 </a:t>
                      </a:r>
                      <a:r>
                        <a:rPr kumimoji="0" lang="es-ES_tradnl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o su equivalente en colones</a:t>
                      </a: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738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Adelanto por enfermedad terminal</a:t>
                      </a: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B406B"/>
                          </a:solidFill>
                          <a:effectLst/>
                          <a:uFillTx/>
                          <a:latin typeface="Calibri"/>
                          <a:ea typeface="Calibri"/>
                          <a:cs typeface="Calibri"/>
                          <a:sym typeface="Helvetica Neue Light"/>
                        </a:rPr>
                        <a:t>(35%) del monto asegurado</a:t>
                      </a:r>
                    </a:p>
                  </a:txBody>
                  <a:tcPr marL="34290" marR="3429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3153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  <p:bldP spid="182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38"/>
          <p:cNvSpPr txBox="1"/>
          <p:nvPr/>
        </p:nvSpPr>
        <p:spPr>
          <a:xfrm>
            <a:off x="176865" y="218836"/>
            <a:ext cx="2469882" cy="96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1" tIns="29991" rIns="29991" bIns="29991" anchor="ctr">
            <a:spAutoFit/>
          </a:bodyPr>
          <a:lstStyle/>
          <a:p>
            <a:pPr defTabSz="821457" hangingPunct="0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800" b="1" kern="0" cap="all" dirty="0">
              <a:solidFill>
                <a:srgbClr val="053B6D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  <a:p>
            <a:pPr defTabSz="821457" hangingPunct="0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b="1" kern="0" cap="all" dirty="0" err="1">
                <a:solidFill>
                  <a:srgbClr val="053B6D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rPr>
              <a:t>CoberturaS</a:t>
            </a:r>
            <a:r>
              <a:rPr sz="2800" b="1" kern="0" cap="all" dirty="0">
                <a:solidFill>
                  <a:srgbClr val="053B6D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rPr>
              <a:t> </a:t>
            </a:r>
          </a:p>
          <a:p>
            <a:pPr defTabSz="821457" hangingPunct="0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b="1" kern="0" cap="all" dirty="0" err="1">
                <a:solidFill>
                  <a:srgbClr val="053B6D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rPr>
              <a:t>adicionales</a:t>
            </a:r>
            <a:endParaRPr sz="2800" b="1" kern="0" cap="all" dirty="0">
              <a:solidFill>
                <a:srgbClr val="053B6D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pic>
        <p:nvPicPr>
          <p:cNvPr id="19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822" y="279455"/>
            <a:ext cx="478260" cy="6376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Agrupar 2"/>
          <p:cNvGrpSpPr/>
          <p:nvPr/>
        </p:nvGrpSpPr>
        <p:grpSpPr>
          <a:xfrm>
            <a:off x="1143158" y="1793086"/>
            <a:ext cx="2641746" cy="2355079"/>
            <a:chOff x="-521665" y="0"/>
            <a:chExt cx="6029869" cy="4228086"/>
          </a:xfrm>
        </p:grpSpPr>
        <p:sp>
          <p:nvSpPr>
            <p:cNvPr id="194" name="Shape 142"/>
            <p:cNvSpPr txBox="1"/>
            <p:nvPr/>
          </p:nvSpPr>
          <p:spPr>
            <a:xfrm>
              <a:off x="-521665" y="2477189"/>
              <a:ext cx="6029869" cy="1750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s-ES" sz="2000" kern="0" dirty="0">
                <a:solidFill>
                  <a:srgbClr val="1B406B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Muerte </a:t>
              </a:r>
              <a:r>
                <a:rPr lang="es-ES"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a</a:t>
              </a:r>
              <a:r>
                <a:rPr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ccidental </a:t>
              </a:r>
              <a:endParaRPr sz="2000" b="1" kern="0" dirty="0">
                <a:solidFill>
                  <a:srgbClr val="1B406B"/>
                </a:solidFill>
                <a:latin typeface="Leelawadee" panose="020B0502040204020203" pitchFamily="34" charset="-34"/>
                <a:cs typeface="Leelawadee" panose="020B0502040204020203" pitchFamily="34" charset="-34"/>
                <a:sym typeface="Helvetica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y desmembramiento</a:t>
              </a:r>
            </a:p>
          </p:txBody>
        </p:sp>
        <p:pic>
          <p:nvPicPr>
            <p:cNvPr id="195" name="pasted-image.pdf" descr="pasted-image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80088" y="0"/>
              <a:ext cx="3146139" cy="2280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9" name="Agrupar 3"/>
          <p:cNvGrpSpPr/>
          <p:nvPr/>
        </p:nvGrpSpPr>
        <p:grpSpPr>
          <a:xfrm>
            <a:off x="4718640" y="1793085"/>
            <a:ext cx="3184197" cy="4521775"/>
            <a:chOff x="-1177912" y="0"/>
            <a:chExt cx="8491190" cy="9043550"/>
          </a:xfrm>
        </p:grpSpPr>
        <p:sp>
          <p:nvSpPr>
            <p:cNvPr id="197" name="Shape 143"/>
            <p:cNvSpPr txBox="1"/>
            <p:nvPr/>
          </p:nvSpPr>
          <p:spPr>
            <a:xfrm>
              <a:off x="-1177912" y="2022015"/>
              <a:ext cx="8491190" cy="7021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s-ES" sz="2000" b="1" kern="0" dirty="0">
                <a:solidFill>
                  <a:srgbClr val="1B406B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s-ES" sz="2000" b="1" kern="0" dirty="0">
                <a:solidFill>
                  <a:srgbClr val="1B406B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I</a:t>
              </a:r>
              <a:r>
                <a:rPr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ncapacidad </a:t>
              </a:r>
              <a:endParaRPr sz="2000" b="1" kern="0" dirty="0">
                <a:solidFill>
                  <a:srgbClr val="1B406B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Helvetica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  <a:sym typeface="Calibri"/>
                </a:rPr>
                <a:t>total y permanente</a:t>
              </a:r>
              <a:endParaRPr lang="es-ES" sz="2000" b="1" kern="0" dirty="0">
                <a:solidFill>
                  <a:srgbClr val="1B406B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s-ES_tradnl" sz="1600" dirty="0">
                <a:solidFill>
                  <a:srgbClr val="1571AD"/>
                </a:solidFill>
                <a:latin typeface="Raleway"/>
              </a:endParaRPr>
            </a:p>
            <a:p>
              <a:pPr algn="just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_tradnl" sz="16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</a:rPr>
                <a:t>Esta puede ser originada a causa de enfermedad o accidente </a:t>
              </a:r>
              <a:r>
                <a:rPr lang="es-CR" altLang="es-ES" sz="1600" b="1" kern="0" dirty="0">
                  <a:solidFill>
                    <a:srgbClr val="1B406B"/>
                  </a:solidFill>
                  <a:latin typeface="Leelawadee" panose="020B0502040204020203" pitchFamily="34" charset="-34"/>
                  <a:ea typeface="Calibri"/>
                  <a:cs typeface="Leelawadee" panose="020B0502040204020203" pitchFamily="34" charset="-34"/>
                </a:rPr>
                <a:t>después de la fecha de inclusión del asegurado en la póliza. La compañía indemnizará la suma contratada en  una sola cuota al asegurado.</a:t>
              </a:r>
              <a:endParaRPr lang="es-ES_tradnl" sz="1600" b="1" kern="0" dirty="0">
                <a:solidFill>
                  <a:srgbClr val="1B406B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</a:endParaRPr>
            </a:p>
            <a:p>
              <a:pPr algn="ctr" defTabSz="511882" hangingPunct="0">
                <a:lnSpc>
                  <a:spcPct val="90000"/>
                </a:lnSpc>
                <a:spcBef>
                  <a:spcPts val="42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400" kern="0" dirty="0">
                <a:solidFill>
                  <a:srgbClr val="002060"/>
                </a:solidFill>
                <a:latin typeface="Leelawadee" panose="020B0502040204020203" pitchFamily="34" charset="-34"/>
                <a:ea typeface="Calibri"/>
                <a:cs typeface="Leelawadee" panose="020B0502040204020203" pitchFamily="34" charset="-34"/>
                <a:sym typeface="Calibri"/>
              </a:endParaRPr>
            </a:p>
          </p:txBody>
        </p:sp>
        <p:pic>
          <p:nvPicPr>
            <p:cNvPr id="198" name="pasted-image.pdf" descr="pasted-image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50453" y="0"/>
              <a:ext cx="3279413" cy="2540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332" y="495035"/>
            <a:ext cx="4992053" cy="2065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749716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2" grpId="0" animBg="1" advAuto="0"/>
      <p:bldP spid="196" grpId="0" animBg="1" advAuto="0"/>
      <p:bldP spid="199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645" y="4348835"/>
            <a:ext cx="4638824" cy="717492"/>
          </a:xfrm>
        </p:spPr>
        <p:txBody>
          <a:bodyPr>
            <a:noAutofit/>
          </a:bodyPr>
          <a:lstStyle/>
          <a:p>
            <a:r>
              <a:rPr lang="es-CR" sz="2800" b="1" dirty="0">
                <a:solidFill>
                  <a:srgbClr val="269DD8"/>
                </a:solidFill>
                <a:latin typeface="Raleway"/>
                <a:cs typeface="Raleway"/>
              </a:rPr>
              <a:t>PÓLIZA COLECTIVA </a:t>
            </a:r>
            <a:br>
              <a:rPr lang="es-CR" sz="2800" b="1" dirty="0">
                <a:solidFill>
                  <a:srgbClr val="269DD8"/>
                </a:solidFill>
                <a:latin typeface="Raleway"/>
                <a:cs typeface="Raleway"/>
              </a:rPr>
            </a:br>
            <a:endParaRPr lang="es-CR" sz="2800" b="1" dirty="0">
              <a:solidFill>
                <a:srgbClr val="269DD8"/>
              </a:solidFill>
              <a:latin typeface="Raleway"/>
              <a:cs typeface="Ralew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3B7EDC9-48D9-48BD-8533-98C0559E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06" y="2050474"/>
            <a:ext cx="4223065" cy="13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6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D82C25-825D-4DFD-B3CE-A70A625D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1574"/>
            <a:ext cx="4984653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Periodos </a:t>
            </a:r>
            <a:r>
              <a:rPr lang="es-ES_tradnl" sz="2800" b="1" dirty="0">
                <a:solidFill>
                  <a:schemeClr val="bg1"/>
                </a:solidFill>
                <a:latin typeface="Raleway"/>
                <a:ea typeface="+mj-ea"/>
              </a:rPr>
              <a:t>de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 espera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E740AE-FB52-49B9-B359-A42EC3EC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219200"/>
            <a:ext cx="8610600" cy="50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1600" b="1" dirty="0">
              <a:solidFill>
                <a:schemeClr val="tx2"/>
              </a:solidFill>
              <a:latin typeface="Raleway"/>
            </a:endParaRP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1600" b="1" dirty="0">
              <a:solidFill>
                <a:schemeClr val="tx2"/>
              </a:solidFill>
              <a:latin typeface="Raleway"/>
            </a:endParaRP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Uso del Seguro: 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30 días naturales en Costa Rica &amp; Centroamérica y 60 días naturales para atenciones en el resto del mundo, después de la fecha efectiva de inclusión en el seguro (Indicada en el carné).</a:t>
            </a: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1600" b="1" dirty="0">
              <a:solidFill>
                <a:schemeClr val="tx2"/>
              </a:solidFill>
              <a:latin typeface="Raleway"/>
            </a:endParaRP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Enfermedades pre-existentes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:  6 meses periodo de espera</a:t>
            </a: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Maternidad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:  10 meses consecutivos</a:t>
            </a: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Chequeo médico general: 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12 meses</a:t>
            </a: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Chequeo oftalmológico: 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A partir de la inclusión</a:t>
            </a: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Trasplante de órganos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: 24 meses</a:t>
            </a:r>
          </a:p>
          <a:p>
            <a:pPr marL="342759" indent="-342759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1600" b="1" dirty="0">
              <a:solidFill>
                <a:schemeClr val="tx2"/>
              </a:solidFill>
              <a:latin typeface="Raleway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CR" sz="1600" b="1" dirty="0">
                <a:solidFill>
                  <a:schemeClr val="tx2"/>
                </a:solidFill>
                <a:latin typeface="Raleway"/>
              </a:rPr>
              <a:t>Condición Pre-existente:</a:t>
            </a:r>
            <a:r>
              <a:rPr lang="es-CR" sz="1600" dirty="0">
                <a:solidFill>
                  <a:schemeClr val="tx2"/>
                </a:solidFill>
                <a:latin typeface="Raleway"/>
              </a:rPr>
              <a:t> Cualquier condición o síntoma, lesión, enfermedad, presente al momento de tomar el seguro, incluyendo embarazo, sin tener en cuenta que el Asegurado tenía o no conocimiento de que tales síntomas pudieran estar relacionados con tal condición o enfermedad; o aquella condición que según la experiencia medica indique que tal condición se inicio antes de la fecha efectiva del seguro.</a:t>
            </a:r>
          </a:p>
          <a:p>
            <a:pPr marL="342759" indent="-342759" algn="just" defTabSz="91404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1600" dirty="0">
              <a:solidFill>
                <a:schemeClr val="tx2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372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D82C25-825D-4DFD-B3CE-A70A625D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1574"/>
            <a:ext cx="4984653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Periodos </a:t>
            </a:r>
            <a:r>
              <a:rPr lang="es-ES_tradnl" sz="2800" b="1" dirty="0">
                <a:solidFill>
                  <a:schemeClr val="bg1"/>
                </a:solidFill>
                <a:latin typeface="Raleway"/>
                <a:ea typeface="+mj-ea"/>
              </a:rPr>
              <a:t>de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 espera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D1FF315C-E829-4031-B05B-B41A9B77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905000"/>
            <a:ext cx="8737600" cy="33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18" tIns="30768" rIns="61518" bIns="30768">
            <a:spAutoFit/>
          </a:bodyPr>
          <a:lstStyle/>
          <a:p>
            <a:pPr algn="just">
              <a:defRPr/>
            </a:pPr>
            <a:r>
              <a:rPr lang="es-ES_tradnl" b="1" dirty="0">
                <a:solidFill>
                  <a:schemeClr val="tx2"/>
                </a:solidFill>
                <a:latin typeface="Raleway"/>
              </a:rPr>
              <a:t>Período de espera de 10 meses, en relación con los siguientes órganos, enfermedades o procedimientos:</a:t>
            </a:r>
          </a:p>
          <a:p>
            <a:pPr algn="just">
              <a:defRPr/>
            </a:pPr>
            <a:endParaRPr lang="es-ES_tradnl" b="1" dirty="0">
              <a:solidFill>
                <a:schemeClr val="tx2"/>
              </a:solidFill>
              <a:latin typeface="Raleway"/>
            </a:endParaRP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Enfermedades del aparato genital femenino, mamas y prolapsos genitourinarios.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Extracción de amígdalas o adenoides, resección de cornetes, septumplastía (Corrección de tabique nasal) o sinusitis. Asma.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Hernia de cualquier clase,   artroscopía ,  hemorroides.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Litiasis vesicular y/o de las vías biliares.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Litiasis del sistema urinario y/o sus complicaciones.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Enfermedades de la próstata.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Enfermedades de la tiroides.</a:t>
            </a:r>
          </a:p>
          <a:p>
            <a:pPr algn="just">
              <a:buFontTx/>
              <a:buChar char="•"/>
              <a:defRPr/>
            </a:pPr>
            <a:r>
              <a:rPr lang="es-ES_tradnl" dirty="0">
                <a:solidFill>
                  <a:schemeClr val="tx2"/>
                </a:solidFill>
                <a:latin typeface="Raleway"/>
              </a:rPr>
              <a:t> Catarata, glaucoma.</a:t>
            </a:r>
          </a:p>
        </p:txBody>
      </p:sp>
    </p:spTree>
    <p:extLst>
      <p:ext uri="{BB962C8B-B14F-4D97-AF65-F5344CB8AC3E}">
        <p14:creationId xmlns:p14="http://schemas.microsoft.com/office/powerpoint/2010/main" val="20177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D82C25-825D-4DFD-B3CE-A70A625D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71574"/>
            <a:ext cx="6982692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Aspectos Generales de la Póliza</a:t>
            </a:r>
          </a:p>
        </p:txBody>
      </p:sp>
      <p:grpSp>
        <p:nvGrpSpPr>
          <p:cNvPr id="11" name="Agrupar 6"/>
          <p:cNvGrpSpPr/>
          <p:nvPr/>
        </p:nvGrpSpPr>
        <p:grpSpPr>
          <a:xfrm>
            <a:off x="423955" y="1510929"/>
            <a:ext cx="2572817" cy="1837707"/>
            <a:chOff x="1043355" y="1"/>
            <a:chExt cx="2572816" cy="1837706"/>
          </a:xfrm>
        </p:grpSpPr>
        <p:sp>
          <p:nvSpPr>
            <p:cNvPr id="12" name="Shape 169"/>
            <p:cNvSpPr txBox="1"/>
            <p:nvPr/>
          </p:nvSpPr>
          <p:spPr>
            <a:xfrm>
              <a:off x="1043355" y="1015818"/>
              <a:ext cx="2572816" cy="821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algn="ctr" defTabSz="1218775" hangingPunct="0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400" b="1" kern="0" dirty="0">
                  <a:solidFill>
                    <a:srgbClr val="1B406B"/>
                  </a:solidFill>
                  <a:ea typeface="Calibri"/>
                  <a:cs typeface="Calibri"/>
                  <a:sym typeface="Calibri"/>
                </a:rPr>
                <a:t>Monto asegurado: </a:t>
              </a:r>
              <a:endParaRPr sz="2400" b="1" kern="0" dirty="0">
                <a:solidFill>
                  <a:srgbClr val="1B406B"/>
                </a:solidFill>
                <a:latin typeface="Helvetica"/>
                <a:cs typeface="Helvetica"/>
                <a:sym typeface="Helvetica"/>
              </a:endParaRPr>
            </a:p>
            <a:p>
              <a:pPr algn="ctr" defTabSz="1218775" hangingPunct="0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400" b="1" kern="0" dirty="0">
                  <a:solidFill>
                    <a:srgbClr val="1B406B"/>
                  </a:solidFill>
                  <a:ea typeface="Calibri"/>
                  <a:cs typeface="Calibri"/>
                  <a:sym typeface="Calibri"/>
                </a:rPr>
                <a:t>$</a:t>
              </a:r>
              <a:r>
                <a:rPr lang="es-ES" sz="2400" b="1" kern="0" dirty="0">
                  <a:solidFill>
                    <a:srgbClr val="1B406B"/>
                  </a:solidFill>
                  <a:ea typeface="Calibri"/>
                  <a:cs typeface="Calibri"/>
                  <a:sym typeface="Calibri"/>
                </a:rPr>
                <a:t>20</a:t>
              </a:r>
              <a:r>
                <a:rPr sz="2400" b="1" kern="0" dirty="0">
                  <a:solidFill>
                    <a:srgbClr val="1B406B"/>
                  </a:solidFill>
                  <a:ea typeface="Calibri"/>
                  <a:cs typeface="Calibri"/>
                  <a:sym typeface="Calibri"/>
                </a:rPr>
                <a:t>0 000</a:t>
              </a:r>
            </a:p>
          </p:txBody>
        </p:sp>
        <p:pic>
          <p:nvPicPr>
            <p:cNvPr id="13" name="pasted-image.pdf" descr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474" y="1"/>
              <a:ext cx="1015854" cy="1015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" name="23 Grupo"/>
          <p:cNvGrpSpPr/>
          <p:nvPr/>
        </p:nvGrpSpPr>
        <p:grpSpPr>
          <a:xfrm>
            <a:off x="3736723" y="1475240"/>
            <a:ext cx="1947646" cy="1698551"/>
            <a:chOff x="3736723" y="1475231"/>
            <a:chExt cx="1947646" cy="1698551"/>
          </a:xfrm>
        </p:grpSpPr>
        <p:sp>
          <p:nvSpPr>
            <p:cNvPr id="14" name="Shape 173"/>
            <p:cNvSpPr txBox="1"/>
            <p:nvPr/>
          </p:nvSpPr>
          <p:spPr>
            <a:xfrm>
              <a:off x="3736723" y="2697116"/>
              <a:ext cx="1947646" cy="476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Sin Deducible </a:t>
              </a:r>
              <a:endParaRPr sz="2400" b="1" kern="0" dirty="0">
                <a:solidFill>
                  <a:srgbClr val="1B406B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5" name="pasted-image.pdf" descr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9309" y="1475231"/>
              <a:ext cx="922474" cy="92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" name="25 Grupo"/>
          <p:cNvGrpSpPr/>
          <p:nvPr/>
        </p:nvGrpSpPr>
        <p:grpSpPr>
          <a:xfrm>
            <a:off x="170117" y="3874524"/>
            <a:ext cx="2826673" cy="2327363"/>
            <a:chOff x="170099" y="3874506"/>
            <a:chExt cx="2826673" cy="2327363"/>
          </a:xfrm>
        </p:grpSpPr>
        <p:sp>
          <p:nvSpPr>
            <p:cNvPr id="16" name="Shape 171"/>
            <p:cNvSpPr txBox="1"/>
            <p:nvPr/>
          </p:nvSpPr>
          <p:spPr>
            <a:xfrm>
              <a:off x="170099" y="5047582"/>
              <a:ext cx="2826673" cy="1154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algn="ctr"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Coaseguro: 10%</a:t>
              </a:r>
              <a:r>
                <a:rPr lang="es-ES"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 dentro de red </a:t>
              </a:r>
            </a:p>
            <a:p>
              <a:pPr algn="ctr"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y 20% fuera de red</a:t>
              </a:r>
              <a:endParaRPr sz="2400" b="1" kern="0" dirty="0">
                <a:solidFill>
                  <a:srgbClr val="1B406B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7" name="image9.png" descr="image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0074" y="3874506"/>
              <a:ext cx="1015837" cy="1015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" name="24 Grupo"/>
          <p:cNvGrpSpPr/>
          <p:nvPr/>
        </p:nvGrpSpPr>
        <p:grpSpPr>
          <a:xfrm>
            <a:off x="6257722" y="1468540"/>
            <a:ext cx="2508697" cy="1917157"/>
            <a:chOff x="6257722" y="1468531"/>
            <a:chExt cx="2508697" cy="1917157"/>
          </a:xfrm>
        </p:grpSpPr>
        <p:pic>
          <p:nvPicPr>
            <p:cNvPr id="18" name="image15.png" descr="image1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4154" y="1468531"/>
              <a:ext cx="906791" cy="906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Shape 172"/>
            <p:cNvSpPr txBox="1"/>
            <p:nvPr/>
          </p:nvSpPr>
          <p:spPr>
            <a:xfrm>
              <a:off x="6257722" y="2563799"/>
              <a:ext cx="2508697" cy="821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algn="ctr"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Copago: $</a:t>
              </a:r>
              <a:r>
                <a:rPr lang="es-ES"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10</a:t>
              </a:r>
              <a:endParaRPr sz="2400" b="1" kern="0" dirty="0">
                <a:solidFill>
                  <a:srgbClr val="1B406B"/>
                </a:solidFill>
                <a:latin typeface="Calibri"/>
                <a:ea typeface="Calibri"/>
                <a:cs typeface="Calibri"/>
              </a:endParaRPr>
            </a:p>
            <a:p>
              <a:pPr algn="ctr"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(Consulta externa)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736725" y="3806747"/>
            <a:ext cx="1876563" cy="2271599"/>
            <a:chOff x="3736723" y="3806729"/>
            <a:chExt cx="1876563" cy="2271599"/>
          </a:xfrm>
        </p:grpSpPr>
        <p:sp>
          <p:nvSpPr>
            <p:cNvPr id="21" name="Rectángulo 2"/>
            <p:cNvSpPr/>
            <p:nvPr/>
          </p:nvSpPr>
          <p:spPr>
            <a:xfrm>
              <a:off x="3736723" y="5247331"/>
              <a:ext cx="18765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400" b="1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Cobertura </a:t>
              </a:r>
            </a:p>
            <a:p>
              <a:pPr algn="ctr"/>
              <a:r>
                <a:rPr lang="es-ES_tradnl" sz="2400" b="1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Regional</a:t>
              </a:r>
            </a:p>
          </p:txBody>
        </p:sp>
        <p:pic>
          <p:nvPicPr>
            <p:cNvPr id="22" name="Imagen 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567"/>
                      </a14:imgEffect>
                      <a14:imgEffect>
                        <a14:saturation sa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8" y="3806729"/>
              <a:ext cx="1129565" cy="1129565"/>
            </a:xfrm>
            <a:prstGeom prst="rect">
              <a:avLst/>
            </a:prstGeom>
          </p:spPr>
        </p:pic>
      </p:grpSp>
      <p:grpSp>
        <p:nvGrpSpPr>
          <p:cNvPr id="28" name="27 Grupo"/>
          <p:cNvGrpSpPr/>
          <p:nvPr/>
        </p:nvGrpSpPr>
        <p:grpSpPr>
          <a:xfrm>
            <a:off x="6344400" y="3923455"/>
            <a:ext cx="2226297" cy="2079664"/>
            <a:chOff x="6344400" y="3923455"/>
            <a:chExt cx="2226297" cy="2079664"/>
          </a:xfrm>
        </p:grpSpPr>
        <p:pic>
          <p:nvPicPr>
            <p:cNvPr id="23" name="image9.png" descr="image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4015" y="3923455"/>
              <a:ext cx="999330" cy="999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" name="1 Rectángulo"/>
            <p:cNvSpPr/>
            <p:nvPr/>
          </p:nvSpPr>
          <p:spPr>
            <a:xfrm>
              <a:off x="6344400" y="5233165"/>
              <a:ext cx="2226297" cy="769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Stop Loss: </a:t>
              </a:r>
            </a:p>
            <a:p>
              <a:pPr algn="ctr" defTabSz="1218775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2400" b="1" kern="0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$5,000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8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30767"/>
              </p:ext>
            </p:extLst>
          </p:nvPr>
        </p:nvGraphicFramePr>
        <p:xfrm>
          <a:off x="616527" y="1787247"/>
          <a:ext cx="7910946" cy="3934685"/>
        </p:xfrm>
        <a:graphic>
          <a:graphicData uri="http://schemas.openxmlformats.org/drawingml/2006/table">
            <a:tbl>
              <a:tblPr firstRow="1" firstCol="1" bandRow="1"/>
              <a:tblGrid>
                <a:gridCol w="4517721"/>
                <a:gridCol w="3393225"/>
              </a:tblGrid>
              <a:tr h="268579"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Beneficios de Hospital</a:t>
                      </a:r>
                      <a:endParaRPr lang="es-C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68579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Paciente Interno</a:t>
                      </a:r>
                      <a:endParaRPr lang="es-C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088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Procedimientos Quirúrgicos y No Quirúrgicos 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Habitación Estándar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$450 diarios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Cuidados Intensivos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$1,200 diarios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Medicamentos, Servicios Misceláneos del Hospital, Imagenología, Laboratorios, Patología.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Honorarios de Cirujano Principal 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Anestesiólogo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Máximo 30% del cirujano principal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Por Asistente Quirúrgico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Máximo 20% del cirujano principal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Consultas Intra-hospitalarias en habitación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$150 diarios habitación estándar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Consultas Intra-hospitalarias en habitación UCI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$300 diarios habitación UCI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Participación Máxima (Stop Loss) Local  Anual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$5,000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154140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58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69152"/>
              </p:ext>
            </p:extLst>
          </p:nvPr>
        </p:nvGraphicFramePr>
        <p:xfrm>
          <a:off x="630382" y="2147454"/>
          <a:ext cx="7883236" cy="3380508"/>
        </p:xfrm>
        <a:graphic>
          <a:graphicData uri="http://schemas.openxmlformats.org/drawingml/2006/table">
            <a:tbl>
              <a:tblPr firstRow="1" firstCol="1" bandRow="1"/>
              <a:tblGrid>
                <a:gridCol w="4501896"/>
                <a:gridCol w="3381340"/>
              </a:tblGrid>
              <a:tr h="32389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kern="1200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II. Beneficios Quirúrgicos y No Quirúrgicos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37748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kern="1200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Paciente Externo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884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Servicios hospitalarios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8841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kern="12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Procedimiento Quirúrgico y No Quirúrgico.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1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kern="12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Medicamentos/ Misceláneos y/o Materiales.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884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Honorarios Médicos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88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Por Cirugía Ambulatoria.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Por Anestesiología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Máximo 30% del cirujano principal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Por Asistente Quirúrgico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Máximo 20% del cirujano principal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58476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64972"/>
              </p:ext>
            </p:extLst>
          </p:nvPr>
        </p:nvGraphicFramePr>
        <p:xfrm>
          <a:off x="881064" y="1475385"/>
          <a:ext cx="7381875" cy="4974336"/>
        </p:xfrm>
        <a:graphic>
          <a:graphicData uri="http://schemas.openxmlformats.org/drawingml/2006/table">
            <a:tbl>
              <a:tblPr firstRow="1" firstCol="1" bandRow="1"/>
              <a:tblGrid>
                <a:gridCol w="4215583"/>
                <a:gridCol w="3166292"/>
              </a:tblGrid>
              <a:tr h="48768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III. Otros Beneficios (Requieren pre autorización de ASSA, por pago directo)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Quimioterapia y Radioterapia.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Aplica deducible de $500 y coaseguro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Diálisis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73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Rehabilitación y Terapia para recobrar una condición perdida a causa de un accidente o problema vascular.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$1,000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Trasplante de Órganos. Incluye gastos del donante.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$125,000 Máximo Vitalicio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Prótesis y Ortesis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Fisioterapia. (Referido por cualquier médico a excepción de un fisioterapeuta)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$1,000 (Razonable de $40 por terapia)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Inhaloterapia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50% del costo del aparato con límite de $ 75 anual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  <a:latin typeface="Leelawadee"/>
                          <a:ea typeface="Calibri"/>
                          <a:cs typeface="Times New Roman"/>
                        </a:rPr>
                        <a:t>IV. Beneficios  Especiales (Requieren pre autorización de ASSA , pago vía reembolso)</a:t>
                      </a:r>
                      <a:endParaRPr lang="es-C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Salpingectomía (aplica para mayores de 35 años)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$500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Vasectomía (aplica para mayores de 35 años)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$250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SIDA - Síndrome de Inmunodeficiencia Adquirida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Límite máximo 15% de la suma asegurada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000000"/>
                          </a:solidFill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Zapatos Ortopédicos (Hasta los 6 años)</a:t>
                      </a:r>
                      <a:endParaRPr lang="es-CR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Dos (2) pares al año</a:t>
                      </a:r>
                      <a:r>
                        <a:rPr lang="es-ES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 hasta </a:t>
                      </a:r>
                      <a:r>
                        <a:rPr lang="es-CR" sz="1400" dirty="0">
                          <a:effectLst/>
                          <a:latin typeface="Leelawadee"/>
                          <a:ea typeface="Times New Roman"/>
                          <a:cs typeface="Times New Roman"/>
                        </a:rPr>
                        <a:t>$60 por par</a:t>
                      </a:r>
                      <a:endParaRPr lang="es-C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252765" y="286868"/>
            <a:ext cx="4835675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91404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/>
              </a:rPr>
              <a:t>TABLA DE BENEFICIOS</a:t>
            </a:r>
          </a:p>
        </p:txBody>
      </p:sp>
    </p:spTree>
    <p:extLst>
      <p:ext uri="{BB962C8B-B14F-4D97-AF65-F5344CB8AC3E}">
        <p14:creationId xmlns:p14="http://schemas.microsoft.com/office/powerpoint/2010/main" val="31293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3056</Words>
  <Application>Microsoft Office PowerPoint</Application>
  <PresentationFormat>Presentación en pantalla (4:3)</PresentationFormat>
  <Paragraphs>469</Paragraphs>
  <Slides>38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Office Theme</vt:lpstr>
      <vt:lpstr>White</vt:lpstr>
      <vt:lpstr>1_White</vt:lpstr>
      <vt:lpstr>2_White</vt:lpstr>
      <vt:lpstr>3_White</vt:lpstr>
      <vt:lpstr>PÓLIZA COLECTIVA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PÓLIZA COLECTIVA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Homberger</dc:creator>
  <cp:lastModifiedBy>Karla Ballestero Machado</cp:lastModifiedBy>
  <cp:revision>286</cp:revision>
  <dcterms:created xsi:type="dcterms:W3CDTF">2017-09-08T12:44:32Z</dcterms:created>
  <dcterms:modified xsi:type="dcterms:W3CDTF">2020-07-13T18:23:17Z</dcterms:modified>
</cp:coreProperties>
</file>